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nton" panose="020F0502020204030204" pitchFamily="2" charset="0"/>
      <p:regular r:id="rId9"/>
    </p:embeddedFont>
    <p:embeddedFont>
      <p:font typeface="Open Sans" panose="020B0606030504020204" pitchFamily="3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1426" y="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05" b="-1413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72019" y="0"/>
            <a:ext cx="4415981" cy="2013201"/>
          </a:xfrm>
          <a:custGeom>
            <a:avLst/>
            <a:gdLst/>
            <a:ahLst/>
            <a:cxnLst/>
            <a:rect l="l" t="t" r="r" b="b"/>
            <a:pathLst>
              <a:path w="4415981" h="2013201">
                <a:moveTo>
                  <a:pt x="0" y="0"/>
                </a:moveTo>
                <a:lnTo>
                  <a:pt x="4415981" y="0"/>
                </a:lnTo>
                <a:lnTo>
                  <a:pt x="4415981" y="2013201"/>
                </a:lnTo>
                <a:lnTo>
                  <a:pt x="0" y="2013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0" b="-45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13642" y="3451447"/>
            <a:ext cx="12060716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INFORMISANOST JAVNOSTI O POTENCIJALNOM GEOPARKU U BIH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13642" y="3451447"/>
            <a:ext cx="12060716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INFORMISANOST JAVNOSTI O POTENCIJALNOM GEOPARKU U BIH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08037" y="8963516"/>
            <a:ext cx="4879963" cy="53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  <a:spcBef>
                <a:spcPct val="0"/>
              </a:spcBef>
            </a:pPr>
            <a:r>
              <a:rPr lang="en-US" sz="3194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PREDAVAČ: ALMEDINA ZAMETICA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08037" y="8960738"/>
            <a:ext cx="4879963" cy="53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  <a:spcBef>
                <a:spcPct val="0"/>
              </a:spcBef>
            </a:pPr>
            <a:r>
              <a:rPr lang="en-US" sz="3194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PREDAVAČ: ALMEDINA ZAMETICA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691991"/>
            <a:ext cx="5246814" cy="6558517"/>
          </a:xfrm>
          <a:custGeom>
            <a:avLst/>
            <a:gdLst/>
            <a:ahLst/>
            <a:cxnLst/>
            <a:rect l="l" t="t" r="r" b="b"/>
            <a:pathLst>
              <a:path w="5246814" h="6558517">
                <a:moveTo>
                  <a:pt x="0" y="0"/>
                </a:moveTo>
                <a:lnTo>
                  <a:pt x="5246814" y="0"/>
                </a:lnTo>
                <a:lnTo>
                  <a:pt x="5246814" y="6558517"/>
                </a:lnTo>
                <a:lnTo>
                  <a:pt x="0" y="655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12486" y="691991"/>
            <a:ext cx="5246814" cy="6558517"/>
          </a:xfrm>
          <a:custGeom>
            <a:avLst/>
            <a:gdLst/>
            <a:ahLst/>
            <a:cxnLst/>
            <a:rect l="l" t="t" r="r" b="b"/>
            <a:pathLst>
              <a:path w="5246814" h="6558517">
                <a:moveTo>
                  <a:pt x="0" y="0"/>
                </a:moveTo>
                <a:lnTo>
                  <a:pt x="5246814" y="0"/>
                </a:lnTo>
                <a:lnTo>
                  <a:pt x="5246814" y="6558517"/>
                </a:lnTo>
                <a:lnTo>
                  <a:pt x="0" y="655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487" b="-2914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0593" y="691991"/>
            <a:ext cx="5246814" cy="6558517"/>
          </a:xfrm>
          <a:custGeom>
            <a:avLst/>
            <a:gdLst/>
            <a:ahLst/>
            <a:cxnLst/>
            <a:rect l="l" t="t" r="r" b="b"/>
            <a:pathLst>
              <a:path w="5246814" h="6558517">
                <a:moveTo>
                  <a:pt x="0" y="0"/>
                </a:moveTo>
                <a:lnTo>
                  <a:pt x="5246814" y="0"/>
                </a:lnTo>
                <a:lnTo>
                  <a:pt x="5246814" y="6558517"/>
                </a:lnTo>
                <a:lnTo>
                  <a:pt x="0" y="6558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937" b="-1206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17097" y="8006774"/>
            <a:ext cx="14253806" cy="152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Iako Bosna i Hercegovina ima značajan geološki potencijal za formiranje Geoparka, 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nivo informisanosti među građanima je još uvijek nizak.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Mnogo ljudi ne zna šta je Geopark ni koje koristi može donijeti njihovoj zajednici.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32359"/>
            <a:ext cx="18288000" cy="10808176"/>
          </a:xfrm>
          <a:custGeom>
            <a:avLst/>
            <a:gdLst/>
            <a:ahLst/>
            <a:cxnLst/>
            <a:rect l="l" t="t" r="r" b="b"/>
            <a:pathLst>
              <a:path w="18288000" h="10808176">
                <a:moveTo>
                  <a:pt x="0" y="0"/>
                </a:moveTo>
                <a:lnTo>
                  <a:pt x="18288000" y="0"/>
                </a:lnTo>
                <a:lnTo>
                  <a:pt x="18288000" y="10808177"/>
                </a:lnTo>
                <a:lnTo>
                  <a:pt x="0" y="10808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58" b="-770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4482" y="4053205"/>
            <a:ext cx="17799036" cy="3086100"/>
            <a:chOff x="0" y="0"/>
            <a:chExt cx="468781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7812" cy="812800"/>
            </a:xfrm>
            <a:custGeom>
              <a:avLst/>
              <a:gdLst/>
              <a:ahLst/>
              <a:cxnLst/>
              <a:rect l="l" t="t" r="r" b="b"/>
              <a:pathLst>
                <a:path w="4687812" h="812800">
                  <a:moveTo>
                    <a:pt x="0" y="0"/>
                  </a:moveTo>
                  <a:lnTo>
                    <a:pt x="4687812" y="0"/>
                  </a:lnTo>
                  <a:lnTo>
                    <a:pt x="468781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FBFBF">
                <a:alpha val="6470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8781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972" y="4777105"/>
            <a:ext cx="17020056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Istraživanje koje je sprovedeno na uzorku od 150 ispitanika, u okviru diplomskog rada na temu „Komunikacija kao uvjet razumijevanja za osnivanje prvog geoparka u Bosni i Hercegovini“,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dalo je sljedeće rezultate.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5172" y="784644"/>
            <a:ext cx="8242431" cy="6181823"/>
          </a:xfrm>
          <a:custGeom>
            <a:avLst/>
            <a:gdLst/>
            <a:ahLst/>
            <a:cxnLst/>
            <a:rect l="l" t="t" r="r" b="b"/>
            <a:pathLst>
              <a:path w="8242431" h="6181823">
                <a:moveTo>
                  <a:pt x="0" y="0"/>
                </a:moveTo>
                <a:lnTo>
                  <a:pt x="8242430" y="0"/>
                </a:lnTo>
                <a:lnTo>
                  <a:pt x="8242430" y="6181824"/>
                </a:lnTo>
                <a:lnTo>
                  <a:pt x="0" y="6181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92168" y="784644"/>
            <a:ext cx="8242431" cy="6181823"/>
          </a:xfrm>
          <a:custGeom>
            <a:avLst/>
            <a:gdLst/>
            <a:ahLst/>
            <a:cxnLst/>
            <a:rect l="l" t="t" r="r" b="b"/>
            <a:pathLst>
              <a:path w="8242431" h="6181823">
                <a:moveTo>
                  <a:pt x="0" y="0"/>
                </a:moveTo>
                <a:lnTo>
                  <a:pt x="8242431" y="0"/>
                </a:lnTo>
                <a:lnTo>
                  <a:pt x="8242431" y="6181824"/>
                </a:lnTo>
                <a:lnTo>
                  <a:pt x="0" y="6181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548" r="-2338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9340" y="9015659"/>
            <a:ext cx="1160251" cy="1160251"/>
          </a:xfrm>
          <a:custGeom>
            <a:avLst/>
            <a:gdLst/>
            <a:ahLst/>
            <a:cxnLst/>
            <a:rect l="l" t="t" r="r" b="b"/>
            <a:pathLst>
              <a:path w="1160251" h="1160251">
                <a:moveTo>
                  <a:pt x="0" y="0"/>
                </a:moveTo>
                <a:lnTo>
                  <a:pt x="1160251" y="0"/>
                </a:lnTo>
                <a:lnTo>
                  <a:pt x="1160251" y="1160251"/>
                </a:lnTo>
                <a:lnTo>
                  <a:pt x="0" y="11602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7481234"/>
            <a:ext cx="1828800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Rezultati ukazuju na zabrinjavajuće podatke, posebno kada je riječ o sljedeća dva pitanja: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1.Kakvo je informisanje javnosti o inicijativi osnivanja geoparka u BiH?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43,3% ispitanika izjavilo je da je informisanje loše, dok se 26% izjasnilo da je informisanje vrlo loše, ostali ispitanici nisu bili upoznati s temom.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56958" y="0"/>
            <a:ext cx="11931042" cy="3930042"/>
          </a:xfrm>
          <a:custGeom>
            <a:avLst/>
            <a:gdLst/>
            <a:ahLst/>
            <a:cxnLst/>
            <a:rect l="l" t="t" r="r" b="b"/>
            <a:pathLst>
              <a:path w="11931042" h="3930042">
                <a:moveTo>
                  <a:pt x="0" y="0"/>
                </a:moveTo>
                <a:lnTo>
                  <a:pt x="11931042" y="0"/>
                </a:lnTo>
                <a:lnTo>
                  <a:pt x="11931042" y="3930042"/>
                </a:lnTo>
                <a:lnTo>
                  <a:pt x="0" y="393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6471" b="-121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713916" y="3930042"/>
            <a:ext cx="5574084" cy="6356958"/>
          </a:xfrm>
          <a:custGeom>
            <a:avLst/>
            <a:gdLst/>
            <a:ahLst/>
            <a:cxnLst/>
            <a:rect l="l" t="t" r="r" b="b"/>
            <a:pathLst>
              <a:path w="5574084" h="6356958">
                <a:moveTo>
                  <a:pt x="0" y="0"/>
                </a:moveTo>
                <a:lnTo>
                  <a:pt x="5574084" y="0"/>
                </a:lnTo>
                <a:lnTo>
                  <a:pt x="5574084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804" b="-1580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56958" y="3930042"/>
            <a:ext cx="6356958" cy="2426916"/>
          </a:xfrm>
          <a:custGeom>
            <a:avLst/>
            <a:gdLst/>
            <a:ahLst/>
            <a:cxnLst/>
            <a:rect l="l" t="t" r="r" b="b"/>
            <a:pathLst>
              <a:path w="6356958" h="2426916">
                <a:moveTo>
                  <a:pt x="0" y="0"/>
                </a:moveTo>
                <a:lnTo>
                  <a:pt x="6356958" y="0"/>
                </a:lnTo>
                <a:lnTo>
                  <a:pt x="6356958" y="2426916"/>
                </a:lnTo>
                <a:lnTo>
                  <a:pt x="0" y="24269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1585" r="-3084" b="-3818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7744" y="7198681"/>
            <a:ext cx="11404735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2.Ocijenite ulogu medija u promoviranju vrijednosti Geoparka?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Najveći broj ispitanika, preko 43%, smatra da je uloga medija loša ili vrlo loša u promoviranju vrijednosti geoparka.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85" y="0"/>
            <a:ext cx="18276015" cy="4700930"/>
          </a:xfrm>
          <a:custGeom>
            <a:avLst/>
            <a:gdLst/>
            <a:ahLst/>
            <a:cxnLst/>
            <a:rect l="l" t="t" r="r" b="b"/>
            <a:pathLst>
              <a:path w="18276015" h="4700930">
                <a:moveTo>
                  <a:pt x="0" y="0"/>
                </a:moveTo>
                <a:lnTo>
                  <a:pt x="18276015" y="0"/>
                </a:lnTo>
                <a:lnTo>
                  <a:pt x="18276015" y="4700930"/>
                </a:lnTo>
                <a:lnTo>
                  <a:pt x="0" y="470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024" b="-2308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85" y="6298489"/>
            <a:ext cx="18276015" cy="5919621"/>
          </a:xfrm>
          <a:custGeom>
            <a:avLst/>
            <a:gdLst/>
            <a:ahLst/>
            <a:cxnLst/>
            <a:rect l="l" t="t" r="r" b="b"/>
            <a:pathLst>
              <a:path w="18276015" h="5919621">
                <a:moveTo>
                  <a:pt x="0" y="0"/>
                </a:moveTo>
                <a:lnTo>
                  <a:pt x="18276015" y="0"/>
                </a:lnTo>
                <a:lnTo>
                  <a:pt x="18276015" y="5919622"/>
                </a:lnTo>
                <a:lnTo>
                  <a:pt x="0" y="59196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1145" b="-6114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985" y="4102843"/>
            <a:ext cx="18276015" cy="3086100"/>
            <a:chOff x="0" y="0"/>
            <a:chExt cx="4813436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3436" cy="812800"/>
            </a:xfrm>
            <a:custGeom>
              <a:avLst/>
              <a:gdLst/>
              <a:ahLst/>
              <a:cxnLst/>
              <a:rect l="l" t="t" r="r" b="b"/>
              <a:pathLst>
                <a:path w="4813436" h="812800">
                  <a:moveTo>
                    <a:pt x="0" y="0"/>
                  </a:moveTo>
                  <a:lnTo>
                    <a:pt x="4813436" y="0"/>
                  </a:lnTo>
                  <a:lnTo>
                    <a:pt x="481343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61961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343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55035" y="4700929"/>
            <a:ext cx="15704265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Ovi podaci ukazuju na trenutno stanje informiranosti i aktivnosti medija po pitanju geoturizma i geoparka u Bosni i Hercegovini, te jasno ističu potrebu za unapređenjem komunikacijskih kanala i javne promocije ove inicijative.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55035" y="4653305"/>
            <a:ext cx="15704265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Ovi podaci ukazuju na trenutno stanje informiranosti i aktivnosti medija po pitanju geoturizma i geoparka u Bosni i Hercegovini, te jasno ističu potrebu za unapređenjem komunikacijskih kanala i javne promocije ove inicijative.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320847" cy="6137759"/>
          </a:xfrm>
          <a:custGeom>
            <a:avLst/>
            <a:gdLst/>
            <a:ahLst/>
            <a:cxnLst/>
            <a:rect l="l" t="t" r="r" b="b"/>
            <a:pathLst>
              <a:path w="9320847" h="6137759">
                <a:moveTo>
                  <a:pt x="0" y="0"/>
                </a:moveTo>
                <a:lnTo>
                  <a:pt x="9320847" y="0"/>
                </a:lnTo>
                <a:lnTo>
                  <a:pt x="9320847" y="6137759"/>
                </a:lnTo>
                <a:lnTo>
                  <a:pt x="0" y="613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794" t="-21689" r="-65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20847" y="0"/>
            <a:ext cx="5770138" cy="3574585"/>
          </a:xfrm>
          <a:custGeom>
            <a:avLst/>
            <a:gdLst/>
            <a:ahLst/>
            <a:cxnLst/>
            <a:rect l="l" t="t" r="r" b="b"/>
            <a:pathLst>
              <a:path w="5770138" h="3574585">
                <a:moveTo>
                  <a:pt x="0" y="0"/>
                </a:moveTo>
                <a:lnTo>
                  <a:pt x="5770139" y="0"/>
                </a:lnTo>
                <a:lnTo>
                  <a:pt x="5770139" y="3574585"/>
                </a:lnTo>
                <a:lnTo>
                  <a:pt x="0" y="3574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41" r="-434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90987" y="0"/>
            <a:ext cx="3197014" cy="6137759"/>
          </a:xfrm>
          <a:custGeom>
            <a:avLst/>
            <a:gdLst/>
            <a:ahLst/>
            <a:cxnLst/>
            <a:rect l="l" t="t" r="r" b="b"/>
            <a:pathLst>
              <a:path w="3575789" h="6137759">
                <a:moveTo>
                  <a:pt x="0" y="0"/>
                </a:moveTo>
                <a:lnTo>
                  <a:pt x="3575789" y="0"/>
                </a:lnTo>
                <a:lnTo>
                  <a:pt x="3575789" y="6137759"/>
                </a:lnTo>
                <a:lnTo>
                  <a:pt x="0" y="61377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57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20847" y="3574585"/>
            <a:ext cx="5770138" cy="2563173"/>
          </a:xfrm>
          <a:custGeom>
            <a:avLst/>
            <a:gdLst/>
            <a:ahLst/>
            <a:cxnLst/>
            <a:rect l="l" t="t" r="r" b="b"/>
            <a:pathLst>
              <a:path w="5770138" h="2563173">
                <a:moveTo>
                  <a:pt x="0" y="0"/>
                </a:moveTo>
                <a:lnTo>
                  <a:pt x="5770139" y="0"/>
                </a:lnTo>
                <a:lnTo>
                  <a:pt x="5770139" y="2563174"/>
                </a:lnTo>
                <a:lnTo>
                  <a:pt x="0" y="25631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2794" b="-2747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18650" y="5985359"/>
            <a:ext cx="12604395" cy="409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00"/>
              </a:lnSpc>
            </a:pPr>
            <a:r>
              <a:rPr lang="en-US" sz="7786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HVALA</a:t>
            </a:r>
          </a:p>
          <a:p>
            <a:pPr algn="ctr">
              <a:lnSpc>
                <a:spcPts val="10900"/>
              </a:lnSpc>
            </a:pPr>
            <a:r>
              <a:rPr lang="en-US" sz="7786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 NA </a:t>
            </a:r>
          </a:p>
          <a:p>
            <a:pPr algn="r">
              <a:lnSpc>
                <a:spcPts val="10900"/>
              </a:lnSpc>
              <a:spcBef>
                <a:spcPct val="0"/>
              </a:spcBef>
            </a:pPr>
            <a:r>
              <a:rPr lang="en-US" sz="7786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PAŽNJI!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Prilagođeno</PresentationFormat>
  <Paragraphs>19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Open Sans</vt:lpstr>
      <vt:lpstr>Arial</vt:lpstr>
      <vt:lpstr>Calibri</vt:lpstr>
      <vt:lpstr>Anton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INFORMISANOST JAVNOSTI O POTENCIJALNOM GEOPARKU U BIH</dc:title>
  <cp:lastModifiedBy>Elma Elma</cp:lastModifiedBy>
  <cp:revision>2</cp:revision>
  <dcterms:created xsi:type="dcterms:W3CDTF">2006-08-16T00:00:00Z</dcterms:created>
  <dcterms:modified xsi:type="dcterms:W3CDTF">2025-06-03T00:58:27Z</dcterms:modified>
  <dc:identifier>DAGpPn0KaZI</dc:identifier>
</cp:coreProperties>
</file>