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58" r:id="rId3"/>
    <p:sldId id="262" r:id="rId4"/>
    <p:sldId id="284" r:id="rId5"/>
    <p:sldId id="280" r:id="rId6"/>
    <p:sldId id="259" r:id="rId7"/>
    <p:sldId id="266" r:id="rId8"/>
    <p:sldId id="264" r:id="rId9"/>
    <p:sldId id="267" r:id="rId10"/>
    <p:sldId id="273" r:id="rId11"/>
    <p:sldId id="268" r:id="rId12"/>
    <p:sldId id="283" r:id="rId13"/>
    <p:sldId id="270" r:id="rId14"/>
    <p:sldId id="271" r:id="rId15"/>
    <p:sldId id="272" r:id="rId16"/>
    <p:sldId id="276" r:id="rId17"/>
    <p:sldId id="274" r:id="rId18"/>
    <p:sldId id="277" r:id="rId19"/>
    <p:sldId id="282" r:id="rId20"/>
    <p:sldId id="279" r:id="rId21"/>
    <p:sldId id="275" r:id="rId22"/>
    <p:sldId id="285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F4467-BCF8-4222-A88A-F105C4DE6227}" v="28" dt="2025-06-02T15:43:28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17C7-694B-4B85-AB2F-6A966ABC18C3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8BD38-72D8-4894-9A2F-08059DB45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8BD38-72D8-4894-9A2F-08059DB45E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B325C-D871-1D6D-EDCF-37AB1BD2D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0E4F894-DF34-2462-DD6C-D544EB940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E1CF3F6-B947-FCB0-F849-AD033D5C9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4A95AF-88C7-3B64-A4D2-04241957A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8BD38-72D8-4894-9A2F-08059DB45E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B739-567A-0AE1-A99B-4DAC727AE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8CC7CCF-AF09-7EBC-1B82-2E547A46F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5329F9E-5A18-8CCF-51A8-3C55EA0A8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FFCAAD7-3081-F06E-17E8-FD5FACC8E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8BD38-72D8-4894-9A2F-08059DB45E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8BD38-72D8-4894-9A2F-08059DB45E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E9508-46A3-4DAC-E8E4-EB3C1ED2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6A7B95-0A47-CE11-4E0F-4E539F269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E52638-2F11-5149-8868-91CE263A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5798-CB12-481A-AF90-65AC757F4A8C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F475B9-DA1D-7FCD-F36E-E5846904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2B5A17-5A87-A771-222C-14CCE792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FE67EB-E387-EF73-94EB-B15812F2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C268B89-277A-2ED3-FD66-A5B289276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624A8E-4D34-B5B3-811A-2E3FF73D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AE90-D092-4656-AC83-468A892C7AF2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90B6F0-79F5-8791-D388-24CCF4DA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7A3235-7991-7F2C-67C2-06E28850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06F4454-121A-56A8-9692-C9FDEF70F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78B2E06-AB0D-B129-F06B-C5651041B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98F65E-981D-CA4C-D52B-EE026AB2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92F0-1DBF-439F-9C9A-AAF66ED5AC90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4903D7-053B-0F92-F922-7E642F63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EAEFF9E-7663-E9CD-B9F6-19485B75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3551D-10B3-2786-E7B8-8F00C0CA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AB7A1C-ACF6-65FA-4827-5A4B13772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0C752C-B4F7-C693-E0C9-C257C45C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4A77-583B-4022-992F-1C09A87D8412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EE2D9B-85CB-4B64-44CF-3CAE772E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36D8B2-CE7A-AD5A-4AF7-AE0DC250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B1D61-1198-858E-B5FD-146B5BEA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4F9ED8-D374-0954-B2E2-F8E882BF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8FFE0B-9789-F67D-D6D2-EC1A76F5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7EAB-FD94-4587-8295-20B28DF17A14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025AAD-98FD-3D09-FA5E-A3590784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3403CD-EF84-5BD7-C519-5D64C850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10961-80E9-CEEC-6DC5-65A3D700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37ECF2-119A-EB7A-B95B-0D202A377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775B932-1897-A8BA-98F3-76DF5CDD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70030A-F4C0-1796-A99A-BB830EBF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8E0-FF3E-4CDC-BEA2-CAD9F19042ED}" type="datetime1">
              <a:rPr lang="en-US" smtClean="0"/>
              <a:t>7/4/2025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1DB1129-D8B0-EB40-D4A9-56BB6B1B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6F11FB-D32A-B00B-121D-ECCD88BB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5272F-76F1-C950-782E-08A2A2C8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38FF69-B758-164D-0E64-8366AAF1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BF33679-384D-945F-C1A2-A9CB7EB5C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6F7AC8E-A720-5C34-8D2D-40F17CDB0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24AE0E7-7A28-CB5F-BD16-948ADD918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A78EE1F-1214-787D-EC86-7791E780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D71B-D78F-41B0-B4BA-54BD4CB493FD}" type="datetime1">
              <a:rPr lang="en-US" smtClean="0"/>
              <a:t>7/4/2025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186DAD9-8A09-5572-D703-B92BFE48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DBAED7B-D96B-49CF-3737-2169DA3E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8BF43-E09C-B27A-CE94-C024C1CB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BD7B9D9-BF21-5744-650B-2D746F89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B551-8E79-43B6-9AC9-0A59B2F30CB0}" type="datetime1">
              <a:rPr lang="en-US" smtClean="0"/>
              <a:t>7/4/2025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3640F78-E3AD-B3EE-3662-D4A9F3DF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1A8D71-145A-F558-608E-7FE5D463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DAEA6E1-7360-CAE4-C0BE-5B1C3F05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AE3B-2FBB-4578-85AE-0C71F9DAE485}" type="datetime1">
              <a:rPr lang="en-US" smtClean="0"/>
              <a:t>7/4/2025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DDB2B66-DBEF-CB4D-9CA2-94F1C03F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6C1F811-76A9-07E4-2F08-D66DB942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714E2-A2D3-A25F-EBC1-2935A203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F02ABC-57A1-74CA-45E1-54E13B840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E198CB2-7963-189F-1F2E-A78AF4983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79A242-2532-625C-A7A1-7C11B2CD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4BD0-B9EF-476C-9253-7087CA507958}" type="datetime1">
              <a:rPr lang="en-US" smtClean="0"/>
              <a:t>7/4/2025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5BD5D8-0654-18B6-727A-1BE725A2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8519D1-8046-951F-9BAF-50331E86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2ADDC6-2AEF-5B67-9368-DC4E24C1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CFE7A7E-4EA4-A895-6D36-7DCFF097A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089C36-409F-D646-19E2-7119CC0D3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A9CAE8-878B-1F5C-371D-4AE6F29B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1D6E-10A0-4A85-A73F-373F646CB212}" type="datetime1">
              <a:rPr lang="en-US" smtClean="0"/>
              <a:t>7/4/2025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C1FC63-2F54-1679-AAED-042F3D96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A2B5CA1-E5DF-B02B-F026-139F0D70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8213536-10C3-7F83-4B58-551CDD57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CB01C1-6E02-7246-07E4-1107DC12D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8481CE-74BD-6FEC-2B5D-BFF09AC88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58979-9B5F-4DCB-A381-09837E0EBFD3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5432D0-5FB1-2343-BAFE-7E7A3828B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807459-84DF-5C2C-2E2E-E22711FB5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38195-945E-4211-9B19-818EA7A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c.europa.eu/employment_social/2010againstpoverty/extranet/vulnerable_groups_e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mployment_social/2010againstpoverty/extranet/vulnerable_groups_e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637A9-2A80-0EB5-02D2-6062A54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49" y="2740940"/>
            <a:ext cx="4838627" cy="2726259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Geoparkovi</a:t>
            </a:r>
            <a:r>
              <a:rPr lang="en-US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</a:t>
            </a:r>
            <a:r>
              <a:rPr lang="en-US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ranjive</a:t>
            </a:r>
            <a:r>
              <a:rPr lang="en-US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kategorije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priroda, vanjski, snijeg, nebo&#10;&#10;Sadržaj generiran uz AI možda nije točan.">
            <a:extLst>
              <a:ext uri="{FF2B5EF4-FFF2-40B4-BE49-F238E27FC236}">
                <a16:creationId xmlns:a16="http://schemas.microsoft.com/office/drawing/2014/main" id="{7CAE4E17-D80F-A0F0-1B71-95935C2E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r="23190"/>
          <a:stretch>
            <a:fillRect/>
          </a:stretch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790F49B-4F5C-2C17-40C7-162B294ABF3F}"/>
              </a:ext>
            </a:extLst>
          </p:cNvPr>
          <p:cNvSpPr txBox="1"/>
          <p:nvPr/>
        </p:nvSpPr>
        <p:spPr>
          <a:xfrm>
            <a:off x="491130" y="5602857"/>
            <a:ext cx="4836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Prof. dr. Refik </a:t>
            </a:r>
            <a:r>
              <a:rPr lang="hr-B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Š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</a:t>
            </a:r>
            <a:r>
              <a:rPr lang="hr-B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ć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ibovi</a:t>
            </a:r>
            <a:r>
              <a:rPr lang="hr-B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ć</a:t>
            </a:r>
            <a:endParaRPr lang="bs-Latn-BA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5555C20-5FB0-090C-D9A2-D4C0249F4EFD}"/>
              </a:ext>
            </a:extLst>
          </p:cNvPr>
          <p:cNvSpPr txBox="1"/>
          <p:nvPr/>
        </p:nvSpPr>
        <p:spPr>
          <a:xfrm>
            <a:off x="2709950" y="6507377"/>
            <a:ext cx="2975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3. </a:t>
            </a:r>
            <a:r>
              <a:rPr lang="en-US" sz="1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juni</a:t>
            </a: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2025. </a:t>
            </a:r>
            <a:r>
              <a:rPr lang="en-US" sz="1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godine</a:t>
            </a:r>
            <a:r>
              <a:rPr lang="hr-BA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Sarajevo</a:t>
            </a: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Picture 2" descr="Visoka škola za turizam i menadžment">
            <a:extLst>
              <a:ext uri="{FF2B5EF4-FFF2-40B4-BE49-F238E27FC236}">
                <a16:creationId xmlns:a16="http://schemas.microsoft.com/office/drawing/2014/main" id="{B7E965FA-5736-58F9-EA62-A91AD6D06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99968" cy="11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7625A-52F1-C9BF-162F-E83EC7C0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4" name="Rectangle 410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ohol Island is named the Philippines’ First UNESCO Global Geopark">
            <a:extLst>
              <a:ext uri="{FF2B5EF4-FFF2-40B4-BE49-F238E27FC236}">
                <a16:creationId xmlns:a16="http://schemas.microsoft.com/office/drawing/2014/main" id="{071DB39F-6BAD-0843-62AF-BD8620DA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r="-2" b="28388"/>
          <a:stretch>
            <a:fillRect/>
          </a:stretch>
        </p:blipFill>
        <p:spPr bwMode="auto">
          <a:xfrm>
            <a:off x="4582887" y="10"/>
            <a:ext cx="7609114" cy="403859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25" name="Freeform: Shape 41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26" name="Freeform: Shape 41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063ED2-7CF7-C3AA-27EA-58ABBF1C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Autofit/>
          </a:bodyPr>
          <a:lstStyle/>
          <a:p>
            <a:r>
              <a:rPr lang="pl-PL" altLang="en-US" sz="3200" b="1" dirty="0">
                <a:sym typeface="+mn-ea"/>
              </a:rPr>
              <a:t>UNESCO globalni geoparkovi i lokalne zajednice </a:t>
            </a:r>
            <a:endParaRPr lang="en-US" sz="3200" b="1" dirty="0"/>
          </a:p>
        </p:txBody>
      </p:sp>
      <p:sp>
        <p:nvSpPr>
          <p:cNvPr id="4127" name="Rectangle 41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28" name="Rectangle 41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9" name="Rectangle 41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43FF67-D6FE-748A-FC00-FFC507C6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53" y="1806047"/>
            <a:ext cx="5662980" cy="4594753"/>
          </a:xfrm>
        </p:spPr>
        <p:txBody>
          <a:bodyPr>
            <a:noAutofit/>
          </a:bodyPr>
          <a:lstStyle/>
          <a:p>
            <a:endParaRPr lang="en-US" altLang="en-US" sz="2200" dirty="0"/>
          </a:p>
          <a:p>
            <a:pPr marL="0" indent="0">
              <a:buNone/>
            </a:pPr>
            <a:r>
              <a:rPr lang="en-US" altLang="en-US" sz="1800" dirty="0"/>
              <a:t>UNESCO </a:t>
            </a:r>
            <a:r>
              <a:rPr lang="en-US" altLang="en-US" sz="1800" dirty="0" err="1"/>
              <a:t>globalni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geoparkovi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osna</a:t>
            </a:r>
            <a:r>
              <a:rPr lang="" altLang="en-US" sz="1800" dirty="0"/>
              <a:t>ž</a:t>
            </a:r>
            <a:r>
              <a:rPr lang="en-US" altLang="en-US" sz="1800" dirty="0" err="1"/>
              <a:t>uju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lokalne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zajednice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pru</a:t>
            </a:r>
            <a:r>
              <a:rPr lang="" altLang="en-US" sz="1800" dirty="0"/>
              <a:t>ž</a:t>
            </a:r>
            <a:r>
              <a:rPr lang="en-US" altLang="en-US" sz="1800" dirty="0" err="1"/>
              <a:t>aju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priliku</a:t>
            </a:r>
            <a:r>
              <a:rPr lang="en-US" altLang="en-US" sz="1800" dirty="0"/>
              <a:t> za </a:t>
            </a:r>
            <a:r>
              <a:rPr lang="en-US" altLang="en-US" sz="1800" dirty="0" err="1"/>
              <a:t>razvoj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kohezivnih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partnerstava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zajedni</a:t>
            </a:r>
            <a:r>
              <a:rPr lang="" altLang="en-US" sz="1800" dirty="0"/>
              <a:t>č</a:t>
            </a:r>
            <a:r>
              <a:rPr lang="en-US" altLang="en-US" sz="1800" dirty="0" err="1"/>
              <a:t>kim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ciljem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promicanja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zna</a:t>
            </a:r>
            <a:r>
              <a:rPr lang="" altLang="en-US" sz="1800" dirty="0"/>
              <a:t>č</a:t>
            </a:r>
            <a:r>
              <a:rPr lang="en-US" altLang="en-US" sz="1800" dirty="0" err="1"/>
              <a:t>ajnih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geolo</a:t>
            </a:r>
            <a:r>
              <a:rPr lang="" altLang="en-US" sz="1800" dirty="0"/>
              <a:t>š</a:t>
            </a:r>
            <a:r>
              <a:rPr lang="en-US" altLang="en-US" sz="1800" dirty="0" err="1"/>
              <a:t>kih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procesa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obilje</a:t>
            </a:r>
            <a:r>
              <a:rPr lang="" altLang="en-US" sz="1800" dirty="0"/>
              <a:t>ž</a:t>
            </a:r>
            <a:r>
              <a:rPr lang="en-US" altLang="en-US" sz="1800" dirty="0"/>
              <a:t>ja, </a:t>
            </a:r>
            <a:r>
              <a:rPr lang="en-US" altLang="en-US" sz="1800" dirty="0" err="1"/>
              <a:t>vremenskih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razdoblja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povijesnih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povezanih</a:t>
            </a:r>
            <a:r>
              <a:rPr lang="en-US" altLang="en-US" sz="1800" dirty="0"/>
              <a:t> s </a:t>
            </a:r>
            <a:r>
              <a:rPr lang="en-US" altLang="en-US" sz="1800" dirty="0" err="1"/>
              <a:t>geologijom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izvanredne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geolo</a:t>
            </a:r>
            <a:r>
              <a:rPr lang="" altLang="en-US" sz="1800" dirty="0"/>
              <a:t>š</a:t>
            </a:r>
            <a:r>
              <a:rPr lang="en-US" altLang="en-US" sz="1800" dirty="0" err="1"/>
              <a:t>ke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ljepote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podru</a:t>
            </a:r>
            <a:r>
              <a:rPr lang="" altLang="en-US" sz="1800" dirty="0"/>
              <a:t>č</a:t>
            </a:r>
            <a:r>
              <a:rPr lang="en-US" altLang="en-US" sz="1800" dirty="0"/>
              <a:t>ja. UNESCO </a:t>
            </a:r>
            <a:r>
              <a:rPr lang="en-US" altLang="en-US" sz="1800" dirty="0" err="1"/>
              <a:t>globalni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geoparkovi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uspostavljaju</a:t>
            </a:r>
            <a:r>
              <a:rPr lang="en-US" altLang="en-US" sz="1800" dirty="0"/>
              <a:t> se </a:t>
            </a:r>
            <a:r>
              <a:rPr lang="en-US" altLang="en-US" sz="1800" dirty="0" err="1"/>
              <a:t>procesom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odozdo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prema</a:t>
            </a:r>
            <a:r>
              <a:rPr lang="en-US" altLang="en-US" sz="1800" dirty="0"/>
              <a:t> gore koji </a:t>
            </a:r>
            <a:r>
              <a:rPr lang="en-US" altLang="en-US" sz="1800" dirty="0" err="1"/>
              <a:t>uklju</a:t>
            </a:r>
            <a:r>
              <a:rPr lang="" altLang="en-US" sz="1800" dirty="0"/>
              <a:t>č</a:t>
            </a:r>
            <a:r>
              <a:rPr lang="en-US" altLang="en-US" sz="1800" dirty="0" err="1"/>
              <a:t>uje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sve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relevantne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lokalne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regionalne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dionike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vlasti u </a:t>
            </a:r>
            <a:r>
              <a:rPr lang="en-US" altLang="en-US" sz="1800" dirty="0" err="1"/>
              <a:t>podru</a:t>
            </a:r>
            <a:r>
              <a:rPr lang="" altLang="en-US" sz="1800" dirty="0"/>
              <a:t>č</a:t>
            </a:r>
            <a:r>
              <a:rPr lang="en-US" altLang="en-US" sz="1800" dirty="0" err="1"/>
              <a:t>ju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npr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vlasnike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zemlji</a:t>
            </a:r>
            <a:r>
              <a:rPr lang="" altLang="en-US" sz="1800" dirty="0"/>
              <a:t>š</a:t>
            </a:r>
            <a:r>
              <a:rPr lang="en-US" altLang="en-US" sz="1800" dirty="0"/>
              <a:t>ta, </a:t>
            </a:r>
            <a:r>
              <a:rPr lang="en-US" altLang="en-US" sz="1800" dirty="0" err="1"/>
              <a:t>dru</a:t>
            </a:r>
            <a:r>
              <a:rPr lang="" altLang="en-US" sz="1800" dirty="0"/>
              <a:t>š</a:t>
            </a:r>
            <a:r>
              <a:rPr lang="en-US" altLang="en-US" sz="1800" dirty="0" err="1"/>
              <a:t>tvene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skupine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pru</a:t>
            </a:r>
            <a:r>
              <a:rPr lang="" altLang="en-US" sz="1800" dirty="0"/>
              <a:t>ž</a:t>
            </a:r>
            <a:r>
              <a:rPr lang="en-US" altLang="en-US" sz="1800" dirty="0" err="1"/>
              <a:t>atelje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turisti</a:t>
            </a:r>
            <a:r>
              <a:rPr lang="" altLang="en-US" sz="1800" dirty="0"/>
              <a:t>č</a:t>
            </a:r>
            <a:r>
              <a:rPr lang="en-US" altLang="en-US" sz="1800" dirty="0" err="1"/>
              <a:t>kih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usluga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autohtono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stanovni</a:t>
            </a:r>
            <a:r>
              <a:rPr lang="" altLang="en-US" sz="1800" dirty="0"/>
              <a:t>š</a:t>
            </a:r>
            <a:r>
              <a:rPr lang="en-US" altLang="en-US" sz="1800" dirty="0" err="1"/>
              <a:t>tvo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lokalne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organizacije</a:t>
            </a:r>
            <a:r>
              <a:rPr lang="en-US" altLang="en-US" sz="1800" dirty="0"/>
              <a:t>).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FEB1A6-A78F-C6EA-48AA-91997FB4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973" y="4822372"/>
            <a:ext cx="2451027" cy="18684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vanjski, priroda, nebo, masiv&#10;&#10;Sadržaj generiran uz AI možda nije točan.">
            <a:extLst>
              <a:ext uri="{FF2B5EF4-FFF2-40B4-BE49-F238E27FC236}">
                <a16:creationId xmlns:a16="http://schemas.microsoft.com/office/drawing/2014/main" id="{F4491CE4-71F8-985B-EE67-485C0615E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EF292B-78D6-58E0-1B50-0673746F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589142"/>
            <a:ext cx="11210925" cy="4729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en-US" sz="4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Geoparkovi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ranjive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grupe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stano</a:t>
            </a:r>
            <a:r>
              <a:rPr lang="hr-HR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en-US" sz="4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ništva</a:t>
            </a:r>
            <a:r>
              <a:rPr lang="en-US" sz="2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23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9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12801F-08AD-987B-56CB-ABF32DBB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bs-Latn-BA" sz="3200" b="1" dirty="0"/>
              <a:t>EU i ranjive kategorije</a:t>
            </a:r>
            <a:endParaRPr lang="en-US" sz="32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77832F-1EA5-846B-33AC-9EF534B5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bs-Latn-BA" sz="2200" dirty="0"/>
              <a:t>Europska unija ima trostruki pristup prevladavanju diskriminacije i povećanju uključivanja ranjivih i marginaliziranih skupina:</a:t>
            </a:r>
          </a:p>
          <a:p>
            <a:pPr marL="0" indent="0">
              <a:buNone/>
            </a:pPr>
            <a:r>
              <a:rPr lang="bs-Latn-BA" sz="2200" dirty="0"/>
              <a:t>   • povećanje pristupa glavnim uslugama i mogućnostima, </a:t>
            </a:r>
          </a:p>
          <a:p>
            <a:pPr marL="0" indent="0">
              <a:buNone/>
            </a:pPr>
            <a:r>
              <a:rPr lang="bs-Latn-BA" sz="2200" dirty="0"/>
              <a:t>   • provođenje zakonodavstva za prevladavanje diskriminacije </a:t>
            </a:r>
            <a:r>
              <a:rPr lang="bs-Latn-BA" sz="2200" dirty="0" smtClean="0"/>
              <a:t>i </a:t>
            </a:r>
            <a:r>
              <a:rPr lang="bs-Latn-BA" sz="2200" dirty="0"/>
              <a:t>gdje je to potrebno, </a:t>
            </a:r>
          </a:p>
          <a:p>
            <a:pPr marL="0" indent="0">
              <a:buNone/>
            </a:pPr>
            <a:r>
              <a:rPr lang="bs-Latn-BA" sz="2200" dirty="0"/>
              <a:t>   • razvoj ciljanih pristupa za odgovor na specifične potrebe svake skupine. </a:t>
            </a:r>
          </a:p>
          <a:p>
            <a:endParaRPr lang="bs-Latn-BA" sz="2200" dirty="0"/>
          </a:p>
          <a:p>
            <a:pPr marL="0" indent="0">
              <a:buNone/>
            </a:pPr>
            <a:r>
              <a:rPr lang="bs-Latn-BA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https://ec.europa.eu/employment_social/2010againstpoverty/extranet/vulnerable_groups_en.pdf</a:t>
            </a:r>
            <a:r>
              <a:rPr lang="bs-Latn-BA" sz="1400" b="1" dirty="0"/>
              <a:t> </a:t>
            </a:r>
          </a:p>
          <a:p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E48107-C369-EBE6-B29A-D177C337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9819" b="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DC3D1B-621A-88E0-9CFB-E585C93E9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9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961AD4-5041-CB66-C73E-851EEDED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090" y="-166177"/>
            <a:ext cx="4545910" cy="1501239"/>
          </a:xfrm>
        </p:spPr>
        <p:txBody>
          <a:bodyPr>
            <a:normAutofit/>
          </a:bodyPr>
          <a:lstStyle/>
          <a:p>
            <a:pPr algn="ctr"/>
            <a:r>
              <a:rPr lang="bs-Latn-BA" sz="3200" b="1" dirty="0"/>
              <a:t>Mjere EU</a:t>
            </a:r>
            <a:endParaRPr lang="en-US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8C6D4C-578D-E0BC-94CC-ED6338DD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44" y="1068512"/>
            <a:ext cx="5441343" cy="5108451"/>
          </a:xfrm>
        </p:spPr>
        <p:txBody>
          <a:bodyPr>
            <a:normAutofit fontScale="70000" lnSpcReduction="20000"/>
          </a:bodyPr>
          <a:lstStyle/>
          <a:p>
            <a:r>
              <a:rPr lang="bs-Latn-BA" sz="2600" dirty="0" smtClean="0"/>
              <a:t>Mjere </a:t>
            </a:r>
            <a:r>
              <a:rPr lang="bs-Latn-BA" sz="2600" dirty="0"/>
              <a:t>se provode u korist područja obilježenih </a:t>
            </a:r>
            <a:r>
              <a:rPr lang="bs-Latn-BA" sz="2600" dirty="0" smtClean="0"/>
              <a:t>isključenošću</a:t>
            </a:r>
          </a:p>
          <a:p>
            <a:r>
              <a:rPr lang="bs-Latn-BA" sz="2600" dirty="0"/>
              <a:t>B</a:t>
            </a:r>
            <a:r>
              <a:rPr lang="bs-Latn-BA" sz="2600" dirty="0" smtClean="0"/>
              <a:t>orba </a:t>
            </a:r>
            <a:r>
              <a:rPr lang="bs-Latn-BA" sz="2600" dirty="0"/>
              <a:t>protiv regionalnih nejednakosti, rješavanje nedostataka s kojima se suočavaju ruralna područja i pomoć u regeneraciji depriviranih područja i siromašnih susjedstava. </a:t>
            </a:r>
          </a:p>
          <a:p>
            <a:r>
              <a:rPr lang="bs-Latn-BA" sz="2600" dirty="0" smtClean="0"/>
              <a:t>Uklanjanje </a:t>
            </a:r>
            <a:r>
              <a:rPr lang="bs-Latn-BA" sz="2600" dirty="0"/>
              <a:t>prepreka obrazovanju i osposobljavanju za sve ranjive skupine i na svim razinama ključno je pitanje. </a:t>
            </a:r>
          </a:p>
          <a:p>
            <a:r>
              <a:rPr lang="bs-Latn-BA" sz="2600" dirty="0" smtClean="0"/>
              <a:t>Europska </a:t>
            </a:r>
            <a:r>
              <a:rPr lang="bs-Latn-BA" sz="2600" dirty="0"/>
              <a:t>unija nastavlja raditi na razvoju ciljeva, zadataka i zajedničkih pokazatelja, temeljenih na učinkovitim i pouzdanim podacima i konkretnim statistikama, kako bi se dobila jasna slika o situaciji i potrebama svake zemlje te izmjerio stvarni utjecaj politika usmjerenih na ranjive skupine.</a:t>
            </a:r>
          </a:p>
          <a:p>
            <a:pPr marL="0" indent="0">
              <a:buNone/>
            </a:pPr>
            <a:r>
              <a:rPr lang="bs-Latn-BA" sz="1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https://ec.europa.eu/employment_social/2010againstpoverty/extranet/vulnerable_groups_en.pdf</a:t>
            </a:r>
            <a:r>
              <a:rPr lang="bs-Latn-BA" sz="1800" b="1" dirty="0"/>
              <a:t> </a:t>
            </a:r>
          </a:p>
          <a:p>
            <a:endParaRPr lang="en-US" sz="13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BB24F5B-5391-52DA-4755-EE5DBFF382F9}"/>
              </a:ext>
            </a:extLst>
          </p:cNvPr>
          <p:cNvSpPr txBox="1"/>
          <p:nvPr/>
        </p:nvSpPr>
        <p:spPr>
          <a:xfrm>
            <a:off x="7531610" y="6627158"/>
            <a:ext cx="4657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Izvor </a:t>
            </a:r>
            <a:r>
              <a:rPr lang="en-US" sz="900" dirty="0" err="1"/>
              <a:t>slike</a:t>
            </a:r>
            <a:r>
              <a:rPr lang="en-US" sz="900" dirty="0"/>
              <a:t>: https://www.europeangeoparks.org/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0E3B9F-C31B-6ECA-A792-9626C40E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/>
              <a:t>Kako gledamo na ranjivost</a:t>
            </a:r>
            <a:endParaRPr lang="en-US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9BB17B-84D5-B564-87D4-47BF8A31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2000" dirty="0"/>
              <a:t>Ranjivosti imaju dinamičnu dimenziju i mogu se razlikovati ovisno o mjestu (Ainscow, 2005.). Ranjivosti se mogu odnositi na siromaštvo, etničku pripadnost, invaliditet i udaljenost.</a:t>
            </a:r>
          </a:p>
          <a:p>
            <a:r>
              <a:rPr lang="bs-Latn-BA" sz="2000" dirty="0"/>
              <a:t>„... mnoge vrste ranjivosti nisu izvana očite ... što onemogućuje jasno razlikovanje učenika s invaliditetom ili posebnim potrebama i onih bez njih“ (UNESCO, 2020, str. 66).</a:t>
            </a:r>
          </a:p>
          <a:p>
            <a:r>
              <a:rPr lang="bs-Latn-BA" sz="2000" dirty="0"/>
              <a:t>Mnoge zemlje identificiraju određene skupine kao ranjive u ustavima, zakonima o socijalnoj uključenosti, zakonima o obrazovanju ili dokumentima izravno povezanim s inkluzivnim obrazovanjem. Najčešće identificirana skupina su osobe s invaliditetom, ali žene i djevojčice, ruralno ili udaljeno stanovništvo i siromašni također se često prepoznaju. Međutim, malo zemalja povezuje prepoznavanje određenih skupina s mandatom prikupljanja podataka o njihovoj uključenosti u obrazovanje (UNESCO, 2020a, str. 67</a:t>
            </a:r>
            <a:r>
              <a:rPr lang="bs-Latn-BA" sz="2000" dirty="0" smtClean="0"/>
              <a:t>).</a:t>
            </a:r>
            <a:endParaRPr lang="bs-Latn-B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94D398-F2C9-1732-6EE5-560EB490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29" y="272143"/>
            <a:ext cx="4589493" cy="1578308"/>
          </a:xfrm>
        </p:spPr>
        <p:txBody>
          <a:bodyPr>
            <a:normAutofit/>
          </a:bodyPr>
          <a:lstStyle/>
          <a:p>
            <a:r>
              <a:rPr lang="bs-Latn-BA" sz="3200" b="1" dirty="0"/>
              <a:t>Gdje postoje realne potrebe u ruralnom prostoru</a:t>
            </a:r>
            <a:endParaRPr lang="en-US" sz="32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6D79B71-217A-25DB-5DDF-7CCA6430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6" r="1" b="1"/>
          <a:stretch>
            <a:fillRect/>
          </a:stretch>
        </p:blipFill>
        <p:spPr>
          <a:xfrm>
            <a:off x="1" y="10"/>
            <a:ext cx="7445828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0B7D76-4278-FA21-99F1-9C020624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2122584"/>
            <a:ext cx="5396265" cy="4463273"/>
          </a:xfrm>
        </p:spPr>
        <p:txBody>
          <a:bodyPr>
            <a:normAutofit lnSpcReduction="10000"/>
          </a:bodyPr>
          <a:lstStyle/>
          <a:p>
            <a:r>
              <a:rPr lang="bs-Latn-BA" sz="2000" dirty="0"/>
              <a:t>Mi istražujemo prostor </a:t>
            </a:r>
            <a:r>
              <a:rPr lang="bs-Latn-BA" sz="2000" b="1" dirty="0"/>
              <a:t>od Kiseljaka i Kreševa do Posušja</a:t>
            </a:r>
            <a:r>
              <a:rPr lang="bs-Latn-BA" sz="2000" dirty="0"/>
              <a:t>. </a:t>
            </a:r>
          </a:p>
          <a:p>
            <a:r>
              <a:rPr lang="bs-Latn-BA" sz="2000" dirty="0"/>
              <a:t>Vazdušna linija to je prostor od svega 60 km, a ako idete putem to je udaljenost od 100 km</a:t>
            </a:r>
          </a:p>
          <a:p>
            <a:r>
              <a:rPr lang="bs-Latn-BA" sz="2000" dirty="0"/>
              <a:t>Treba reći da je ovd</a:t>
            </a:r>
            <a:r>
              <a:rPr lang="en-US" sz="2000" dirty="0"/>
              <a:t>j</a:t>
            </a:r>
            <a:r>
              <a:rPr lang="bs-Latn-BA" sz="2000" dirty="0"/>
              <a:t>e u pitanju prostor koji n</a:t>
            </a:r>
            <a:r>
              <a:rPr lang="en-US" sz="2000" dirty="0" err="1"/>
              <a:t>i</a:t>
            </a:r>
            <a:r>
              <a:rPr lang="bs-Latn-BA" sz="2000" dirty="0"/>
              <a:t>je veći od prostora nekih geoparkova. </a:t>
            </a:r>
          </a:p>
          <a:p>
            <a:r>
              <a:rPr lang="bs-Latn-BA" sz="2000" dirty="0"/>
              <a:t>Interesantan ruralni prostor na kome nema velikih naselja i prisutna je velika depopulacija. </a:t>
            </a:r>
          </a:p>
          <a:p>
            <a:r>
              <a:rPr lang="bs-Latn-BA" sz="2000" dirty="0"/>
              <a:t>Dio koji obuhvatamo je desna rijeke Neretve i pogotovo planinsko područje koje se dalje pruža prema Srednjoj Bosni.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5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DAA523-1AC5-68AA-75E7-369E3A97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bs-Latn-BA" altLang="en-US" sz="3200" b="1" dirty="0"/>
              <a:t>Rješavanje ruralnog razvoja</a:t>
            </a:r>
            <a:endParaRPr lang="en-US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F6093-EC48-2508-5BA8-3A03EA8D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27684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E5FB89-E050-8066-058D-A197E8C2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687" y="2706624"/>
            <a:ext cx="7173684" cy="3882716"/>
          </a:xfrm>
        </p:spPr>
        <p:txBody>
          <a:bodyPr>
            <a:normAutofit fontScale="92500"/>
          </a:bodyPr>
          <a:lstStyle/>
          <a:p>
            <a:r>
              <a:rPr lang="bs-Latn-BA" sz="2200" dirty="0">
                <a:sym typeface="+mn-ea"/>
              </a:rPr>
              <a:t>Riješavanje ruralnog razvoja u prostoru gornjeg toka Neretve, predstavlja jedno od najsloženijih problema u razvojnim programima i op</a:t>
            </a:r>
            <a:r>
              <a:rPr lang="en-US" sz="2200" dirty="0">
                <a:sym typeface="+mn-ea"/>
              </a:rPr>
              <a:t>’</a:t>
            </a:r>
            <a:r>
              <a:rPr lang="bs-Latn-BA" sz="2200" dirty="0">
                <a:sym typeface="+mn-ea"/>
              </a:rPr>
              <a:t>ine, ali i drugih subjekata. </a:t>
            </a:r>
            <a:endParaRPr lang="bs-Latn-BA" sz="2200" dirty="0"/>
          </a:p>
          <a:p>
            <a:r>
              <a:rPr lang="bs-Latn-BA" sz="2200" dirty="0">
                <a:sym typeface="+mn-ea"/>
              </a:rPr>
              <a:t>Takav složen problem može se rješavati transdiciplinarnim pristupom.</a:t>
            </a:r>
            <a:endParaRPr lang="bs-Latn-BA" sz="2200" dirty="0"/>
          </a:p>
          <a:p>
            <a:r>
              <a:rPr lang="bs-Latn-BA" sz="2200" dirty="0">
                <a:sym typeface="+mn-ea"/>
              </a:rPr>
              <a:t>Transdiciplinarni pristup ruralnom prostoru zahtijeva prije svega stvaranje složenih stručnih timova.</a:t>
            </a:r>
            <a:endParaRPr lang="bs-Latn-BA" sz="2200" dirty="0"/>
          </a:p>
          <a:p>
            <a:r>
              <a:rPr lang="bs-Latn-BA" sz="2200" dirty="0">
                <a:sym typeface="+mn-ea"/>
              </a:rPr>
              <a:t>Promašaj koji je rađen prethodnih godina vezan je za pravljenje različitih strategija koje parcijalno posmatraju ovaj prostor. </a:t>
            </a:r>
            <a:endParaRPr lang="bs-Latn-BA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6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26EF62-77D7-79B9-7BB9-D4C35C2A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bs-Latn-BA" sz="3200" b="1" dirty="0"/>
              <a:t>U ovom području svi su u ranjivim kategorijama</a:t>
            </a:r>
            <a:endParaRPr lang="en-US" sz="3200" b="1" dirty="0"/>
          </a:p>
        </p:txBody>
      </p:sp>
      <p:pic>
        <p:nvPicPr>
          <p:cNvPr id="2050" name="Picture 2" descr="UŽIVO | Poplave u BiH 2024: Potresni snimci poplavljenog Buturović Polja -  Radiosarajevo.ba">
            <a:extLst>
              <a:ext uri="{FF2B5EF4-FFF2-40B4-BE49-F238E27FC236}">
                <a16:creationId xmlns:a16="http://schemas.microsoft.com/office/drawing/2014/main" id="{FAD82414-79D8-3092-8DBD-C730B5D6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4" b="26441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0A64B9-51D0-86C0-C8C2-BF78736C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Po</a:t>
            </a:r>
            <a:r>
              <a:rPr lang="bs-Latn-BA" sz="2400" dirty="0"/>
              <a:t>plave prošle godine su samo potvrdile ono o čemu smo pisali i govorili. Ovo je područje ranjivih kategorija i mi se moramo tu naći zajedno sa našim prijateljima iz lokalnih zajednica.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DC1DD-790D-636E-2B59-CB89B67D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>
                <a:sym typeface="+mn-ea"/>
              </a:rPr>
              <a:t>Transdisciplinarnost u rješavanju ruralnih problema</a:t>
            </a:r>
            <a:endParaRPr lang="en-US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2C1518-5032-D3D5-1228-81C210F4A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>
                <a:sym typeface="+mn-ea"/>
              </a:rPr>
              <a:t>Proširenje za održivost</a:t>
            </a:r>
            <a:endParaRPr lang="bs-Latn-BA" dirty="0"/>
          </a:p>
          <a:p>
            <a:r>
              <a:rPr lang="bs-Latn-BA" dirty="0">
                <a:sym typeface="+mn-ea"/>
              </a:rPr>
              <a:t>Umrežena ruralna stručnost </a:t>
            </a:r>
            <a:endParaRPr lang="bs-Latn-BA" dirty="0"/>
          </a:p>
          <a:p>
            <a:r>
              <a:rPr lang="bs-Latn-BA" dirty="0">
                <a:sym typeface="+mn-ea"/>
              </a:rPr>
              <a:t>Tehnologije proizvodnje znanja </a:t>
            </a:r>
            <a:endParaRPr lang="bs-Latn-BA" dirty="0"/>
          </a:p>
          <a:p>
            <a:r>
              <a:rPr lang="bs-Latn-BA" dirty="0">
                <a:sym typeface="+mn-ea"/>
              </a:rPr>
              <a:t>Akciono d</a:t>
            </a:r>
            <a:r>
              <a:rPr lang="en-US" dirty="0">
                <a:sym typeface="+mn-ea"/>
              </a:rPr>
              <a:t>j</a:t>
            </a:r>
            <a:r>
              <a:rPr lang="bs-Latn-BA" dirty="0">
                <a:sym typeface="+mn-ea"/>
              </a:rPr>
              <a:t>elovanje</a:t>
            </a: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1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B4327-BBB2-3310-CBFB-1977ECDB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BEA026-5BB2-E6F4-F136-025D13B12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890E36-EE91-22AE-F1A6-BBCF3571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b="1" dirty="0"/>
              <a:t>Geopark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transdisciplinarno</a:t>
            </a:r>
            <a:r>
              <a:rPr lang="en-US" b="1" dirty="0"/>
              <a:t> </a:t>
            </a:r>
            <a:r>
              <a:rPr lang="en-US" b="1" dirty="0" err="1"/>
              <a:t>rješenje</a:t>
            </a:r>
            <a:endParaRPr lang="en-US" sz="4200" b="1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E0056F8-5EBA-9931-5DB0-74B5913F6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13D9BE-DA28-F02F-4AC3-510B640F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1426464"/>
            <a:ext cx="6224335" cy="5431536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err="1"/>
              <a:t>Geoparkovi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u </a:t>
            </a:r>
            <a:r>
              <a:rPr lang="en-US" dirty="0" err="1"/>
              <a:t>ruralnim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r>
              <a:rPr lang="en-US" dirty="0"/>
              <a:t>, </a:t>
            </a:r>
            <a:r>
              <a:rPr lang="en-US" dirty="0" err="1"/>
              <a:t>tipično</a:t>
            </a:r>
            <a:r>
              <a:rPr lang="en-US" dirty="0"/>
              <a:t> </a:t>
            </a:r>
            <a:r>
              <a:rPr lang="en-US" dirty="0" err="1"/>
              <a:t>udaljenim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nerazvijenim,a</a:t>
            </a:r>
            <a:r>
              <a:rPr lang="en-US" dirty="0"/>
              <a:t> </a:t>
            </a:r>
            <a:r>
              <a:rPr lang="en-US" dirty="0" err="1"/>
              <a:t>turizam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od </a:t>
            </a:r>
            <a:r>
              <a:rPr lang="en-US" dirty="0" err="1"/>
              <a:t>primarnih</a:t>
            </a:r>
            <a:r>
              <a:rPr lang="en-US" dirty="0"/>
              <a:t> alata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. </a:t>
            </a:r>
          </a:p>
          <a:p>
            <a:r>
              <a:rPr lang="en-US" dirty="0" err="1"/>
              <a:t>Nadalje</a:t>
            </a:r>
            <a:r>
              <a:rPr lang="en-US" dirty="0"/>
              <a:t>, </a:t>
            </a:r>
            <a:r>
              <a:rPr lang="en-US" dirty="0" err="1"/>
              <a:t>geoturizam</a:t>
            </a:r>
            <a:r>
              <a:rPr lang="en-US" dirty="0"/>
              <a:t> je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ruralnim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nerazvijenim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r>
              <a:rPr lang="en-US" dirty="0"/>
              <a:t>. </a:t>
            </a:r>
          </a:p>
          <a:p>
            <a:r>
              <a:rPr lang="en-US" dirty="0" err="1"/>
              <a:t>Geoparkovi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prilike</a:t>
            </a:r>
            <a:r>
              <a:rPr lang="en-US" dirty="0"/>
              <a:t> za </a:t>
            </a:r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omogućuju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dionicima</a:t>
            </a:r>
            <a:r>
              <a:rPr lang="en-US" dirty="0"/>
              <a:t>. </a:t>
            </a:r>
          </a:p>
          <a:p>
            <a:r>
              <a:rPr lang="en-US" dirty="0" err="1"/>
              <a:t>Geoparkove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posmatraju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prostore</a:t>
            </a:r>
            <a:r>
              <a:rPr lang="en-US" dirty="0"/>
              <a:t> </a:t>
            </a:r>
            <a:r>
              <a:rPr lang="en-US" dirty="0" err="1"/>
              <a:t>očuvanja</a:t>
            </a:r>
            <a:r>
              <a:rPr lang="en-US" dirty="0"/>
              <a:t> </a:t>
            </a:r>
            <a:r>
              <a:rPr lang="en-US" dirty="0" err="1"/>
              <a:t>ruralnih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 </a:t>
            </a:r>
            <a:r>
              <a:rPr lang="en-US" dirty="0" err="1"/>
              <a:t>georesursima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vodopad, vanjski, priroda, pejsaž&#10;&#10;Sadržaj generiran uz AI možda nije točan.">
            <a:extLst>
              <a:ext uri="{FF2B5EF4-FFF2-40B4-BE49-F238E27FC236}">
                <a16:creationId xmlns:a16="http://schemas.microsoft.com/office/drawing/2014/main" id="{A1B71554-5A0D-3ECF-95EA-66412B6B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7" r="2" b="17281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78" name="Freeform: Shape 107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9" name="Freeform: Shape 107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F458EC-5781-246E-4F6C-ECBFC22A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24" y="1315663"/>
            <a:ext cx="4339465" cy="48771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1700" b="1" dirty="0" err="1"/>
              <a:t>Šta</a:t>
            </a:r>
            <a:r>
              <a:rPr lang="en-US" altLang="en-US" sz="1700" b="1" dirty="0"/>
              <a:t> je Geopark</a:t>
            </a:r>
            <a:br>
              <a:rPr lang="en-US" altLang="en-US" sz="1700" b="1" dirty="0"/>
            </a:br>
            <a:r>
              <a:rPr lang="en-US" altLang="en-US" sz="1700" dirty="0" err="1"/>
              <a:t>Geopark</a:t>
            </a:r>
            <a:r>
              <a:rPr lang="en-US" altLang="en-US" sz="1700" dirty="0"/>
              <a:t> je </a:t>
            </a:r>
            <a:r>
              <a:rPr lang="en-US" altLang="en-US" sz="1700" dirty="0" err="1"/>
              <a:t>područje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značajnom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geologijom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unutar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kojeg</a:t>
            </a:r>
            <a:r>
              <a:rPr lang="en-US" altLang="en-US" sz="1700" dirty="0"/>
              <a:t> se </a:t>
            </a:r>
            <a:r>
              <a:rPr lang="en-US" altLang="en-US" sz="1700" dirty="0" err="1"/>
              <a:t>nastoji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održati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razvoj</a:t>
            </a:r>
            <a:r>
              <a:rPr lang="en-US" altLang="en-US" sz="1700" dirty="0"/>
              <a:t>, to </a:t>
            </a:r>
            <a:r>
              <a:rPr lang="en-US" altLang="en-US" sz="1700" dirty="0" err="1"/>
              <a:t>uključuje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turizam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očuvanje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obrazovanje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istraživanje</a:t>
            </a:r>
            <a:r>
              <a:rPr lang="en-US" altLang="en-US" sz="1700" dirty="0"/>
              <a:t> ne </a:t>
            </a:r>
            <a:r>
              <a:rPr lang="en-US" altLang="en-US" sz="1700" dirty="0" err="1"/>
              <a:t>samo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geologije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već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drugih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relevantnih</a:t>
            </a:r>
            <a:r>
              <a:rPr lang="en-US" altLang="en-US" sz="1700" dirty="0"/>
              <a:t> </a:t>
            </a:r>
            <a:r>
              <a:rPr lang="en-US" altLang="en-US" sz="1700" dirty="0" err="1"/>
              <a:t>znanosti</a:t>
            </a:r>
            <a:r>
              <a:rPr lang="en-US" altLang="en-US" sz="1700" dirty="0"/>
              <a:t>.</a:t>
            </a:r>
            <a:br>
              <a:rPr lang="en-US" altLang="en-US" sz="1700" dirty="0"/>
            </a:br>
            <a:r>
              <a:rPr lang="en-US" altLang="en-US" sz="1700" b="1" dirty="0"/>
              <a:t/>
            </a:r>
            <a:br>
              <a:rPr lang="en-US" altLang="en-US" sz="1700" b="1" dirty="0"/>
            </a:br>
            <a:r>
              <a:rPr lang="en-US" altLang="en-US" sz="1700" b="1" dirty="0" err="1"/>
              <a:t>Cilj</a:t>
            </a:r>
            <a:r>
              <a:rPr lang="en-US" altLang="en-US" sz="1700" b="1" dirty="0"/>
              <a:t> </a:t>
            </a:r>
            <a:r>
              <a:rPr lang="en-US" altLang="en-US" sz="1700" b="1" dirty="0" err="1"/>
              <a:t>Geoparkova</a:t>
            </a:r>
            <a:r>
              <a:rPr lang="en-US" altLang="en-US" sz="1700" b="1" dirty="0"/>
              <a:t/>
            </a:r>
            <a:br>
              <a:rPr lang="en-US" altLang="en-US" sz="1700" b="1" dirty="0"/>
            </a:br>
            <a:r>
              <a:rPr lang="en-US" altLang="en-US" sz="1700" dirty="0" err="1"/>
              <a:t>Geoparkovi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imaju</a:t>
            </a:r>
            <a:r>
              <a:rPr lang="en-US" altLang="en-US" sz="1700" dirty="0"/>
              <a:t> za </a:t>
            </a:r>
            <a:r>
              <a:rPr lang="en-US" altLang="en-US" sz="1700" dirty="0" err="1"/>
              <a:t>cilj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povezati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baštinu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zemlje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svim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ostalim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aspektima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prirodne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kulturne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baštine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područja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kako</a:t>
            </a:r>
            <a:r>
              <a:rPr lang="en-US" altLang="en-US" sz="1700" dirty="0"/>
              <a:t> bi se </a:t>
            </a:r>
            <a:r>
              <a:rPr lang="en-US" altLang="en-US" sz="1700" dirty="0" err="1"/>
              <a:t>promicala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svijest</a:t>
            </a:r>
            <a:r>
              <a:rPr lang="en-US" altLang="en-US" sz="1700" dirty="0"/>
              <a:t> o </a:t>
            </a:r>
            <a:r>
              <a:rPr lang="en-US" altLang="en-US" sz="1700" dirty="0" err="1"/>
              <a:t>ključnim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pitanjima</a:t>
            </a:r>
            <a:r>
              <a:rPr lang="en-US" altLang="en-US" sz="1700" dirty="0"/>
              <a:t> s </a:t>
            </a:r>
            <a:r>
              <a:rPr lang="en-US" altLang="en-US" sz="1700" dirty="0" err="1"/>
              <a:t>kojima</a:t>
            </a:r>
            <a:r>
              <a:rPr lang="en-US" altLang="en-US" sz="1700" dirty="0"/>
              <a:t> se </a:t>
            </a:r>
            <a:r>
              <a:rPr lang="en-US" altLang="en-US" sz="1700" dirty="0" err="1"/>
              <a:t>suočava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društvo</a:t>
            </a:r>
            <a:r>
              <a:rPr lang="en-US" altLang="en-US" sz="1700" dirty="0"/>
              <a:t> u </a:t>
            </a:r>
            <a:r>
              <a:rPr lang="en-US" altLang="en-US" sz="1700" dirty="0" err="1"/>
              <a:t>kontekstu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dinamičnog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planeta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kojem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svi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živimo</a:t>
            </a:r>
            <a:r>
              <a:rPr lang="en-US" altLang="en-US" sz="1700" dirty="0"/>
              <a:t>.</a:t>
            </a:r>
          </a:p>
        </p:txBody>
      </p:sp>
      <p:sp>
        <p:nvSpPr>
          <p:cNvPr id="1080" name="Rectangle 10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BB135AB-C163-5DBF-95F3-06AE3107A544}"/>
              </a:ext>
            </a:extLst>
          </p:cNvPr>
          <p:cNvSpPr txBox="1">
            <a:spLocks/>
          </p:cNvSpPr>
          <p:nvPr/>
        </p:nvSpPr>
        <p:spPr>
          <a:xfrm>
            <a:off x="6774544" y="4718122"/>
            <a:ext cx="5692774" cy="107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n-US" sz="400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986D40-EB39-A200-871A-9B9EB4FC4C0A}"/>
              </a:ext>
            </a:extLst>
          </p:cNvPr>
          <p:cNvSpPr txBox="1"/>
          <p:nvPr/>
        </p:nvSpPr>
        <p:spPr>
          <a:xfrm>
            <a:off x="410852" y="82009"/>
            <a:ext cx="369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/>
              <a:t>Šta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geoparkovi</a:t>
            </a:r>
            <a:endParaRPr lang="en-US" sz="32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07385BA-4699-1657-3409-2FE584A99C8E}"/>
              </a:ext>
            </a:extLst>
          </p:cNvPr>
          <p:cNvSpPr txBox="1"/>
          <p:nvPr/>
        </p:nvSpPr>
        <p:spPr>
          <a:xfrm>
            <a:off x="71919" y="6298058"/>
            <a:ext cx="386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altLang="en-US" sz="900" dirty="0"/>
              <a:t>Citirano sa </a:t>
            </a:r>
            <a:r>
              <a:rPr lang="hr-BA" sz="900" b="1" dirty="0"/>
              <a:t>www.geopark-bih.com</a:t>
            </a:r>
            <a:endParaRPr lang="en-US" altLang="en-US" sz="900" dirty="0"/>
          </a:p>
          <a:p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2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0" name="Rectangle 412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09C36B-EC65-BD2F-DA08-63D7E1E4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55" y="81615"/>
            <a:ext cx="4485861" cy="1088136"/>
          </a:xfrm>
        </p:spPr>
        <p:txBody>
          <a:bodyPr anchor="b">
            <a:normAutofit/>
          </a:bodyPr>
          <a:lstStyle/>
          <a:p>
            <a:r>
              <a:rPr lang="bs-Latn-BA" sz="3200" b="1" dirty="0">
                <a:sym typeface="+mn-ea"/>
              </a:rPr>
              <a:t>Geoturizam + ruralni razvoj</a:t>
            </a:r>
            <a:endParaRPr lang="en-US" sz="3200" b="1" dirty="0"/>
          </a:p>
        </p:txBody>
      </p:sp>
      <p:sp>
        <p:nvSpPr>
          <p:cNvPr id="4132" name="Rectangle 413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A9AEC-B810-194A-1A0A-D2F078AA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49" y="1180377"/>
            <a:ext cx="5786213" cy="3584448"/>
          </a:xfrm>
        </p:spPr>
        <p:txBody>
          <a:bodyPr anchor="t">
            <a:noAutofit/>
          </a:bodyPr>
          <a:lstStyle/>
          <a:p>
            <a:r>
              <a:rPr lang="bs-Latn-BA" sz="1800" dirty="0">
                <a:sym typeface="+mn-ea"/>
              </a:rPr>
              <a:t>Geoturizam, kao novi segment tržišne niše u turizmu, stavlja fokus na promicanje i očuvanje različitih geoloških i geomorfoloških značajki krajolika. </a:t>
            </a:r>
            <a:endParaRPr lang="bs-Latn-BA" sz="1800" dirty="0"/>
          </a:p>
          <a:p>
            <a:r>
              <a:rPr lang="bs-Latn-BA" sz="1800" dirty="0">
                <a:sym typeface="+mn-ea"/>
              </a:rPr>
              <a:t>Pojavnost elemenata geobaštine na određenom području može značajno pridonijeti ukupnoj turističkoj atraktivnosti i njegovom razvojnom potencijalu</a:t>
            </a:r>
            <a:endParaRPr lang="bs-Latn-BA" sz="1800" dirty="0"/>
          </a:p>
          <a:p>
            <a:r>
              <a:rPr lang="bs-Latn-BA" sz="1800" dirty="0">
                <a:sym typeface="+mn-ea"/>
              </a:rPr>
              <a:t>Iako geoturizam promiče značajke </a:t>
            </a:r>
            <a:r>
              <a:rPr lang="bs-Latn-BA" sz="1800" dirty="0" smtClean="0">
                <a:sym typeface="+mn-ea"/>
              </a:rPr>
              <a:t>geobaštine:</a:t>
            </a:r>
            <a:endParaRPr lang="bs-Latn-BA" sz="1800" dirty="0">
              <a:sym typeface="+mn-ea"/>
            </a:endParaRPr>
          </a:p>
          <a:p>
            <a:pPr marL="0" indent="0">
              <a:buNone/>
            </a:pPr>
            <a:r>
              <a:rPr lang="bs-Latn-BA" sz="1800" dirty="0" smtClean="0">
                <a:sym typeface="+mn-ea"/>
              </a:rPr>
              <a:t>  - povezivanje georaznolikosti,</a:t>
            </a:r>
          </a:p>
          <a:p>
            <a:pPr marL="0" indent="0">
              <a:buNone/>
            </a:pPr>
            <a:r>
              <a:rPr lang="bs-Latn-BA" sz="1800" dirty="0" smtClean="0">
                <a:sym typeface="+mn-ea"/>
              </a:rPr>
              <a:t>  - bioraznolikosti</a:t>
            </a:r>
            <a:r>
              <a:rPr lang="bs-Latn-BA" sz="1800" dirty="0">
                <a:sym typeface="+mn-ea"/>
              </a:rPr>
              <a:t>, </a:t>
            </a:r>
          </a:p>
          <a:p>
            <a:pPr marL="0" indent="0">
              <a:buNone/>
            </a:pPr>
            <a:r>
              <a:rPr lang="bs-Latn-BA" sz="1800" dirty="0" smtClean="0">
                <a:sym typeface="+mn-ea"/>
              </a:rPr>
              <a:t>  - arheoloških </a:t>
            </a:r>
            <a:r>
              <a:rPr lang="bs-Latn-BA" sz="1800" dirty="0">
                <a:sym typeface="+mn-ea"/>
              </a:rPr>
              <a:t>i kulturnih </a:t>
            </a:r>
            <a:r>
              <a:rPr lang="bs-Latn-BA" sz="1800" dirty="0" smtClean="0">
                <a:sym typeface="+mn-ea"/>
              </a:rPr>
              <a:t>vrijednosti,</a:t>
            </a:r>
            <a:endParaRPr lang="bs-Latn-BA" sz="1800" dirty="0">
              <a:sym typeface="+mn-ea"/>
            </a:endParaRPr>
          </a:p>
          <a:p>
            <a:pPr marL="0" indent="0">
              <a:buNone/>
            </a:pPr>
            <a:r>
              <a:rPr lang="bs-Latn-BA" sz="1800" dirty="0" smtClean="0">
                <a:sym typeface="+mn-ea"/>
              </a:rPr>
              <a:t>  - gastronomije </a:t>
            </a:r>
            <a:r>
              <a:rPr lang="bs-Latn-BA" sz="1800" dirty="0">
                <a:sym typeface="+mn-ea"/>
              </a:rPr>
              <a:t>i arhitekture.</a:t>
            </a:r>
            <a:endParaRPr lang="bs-Latn-BA" sz="18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098" name="Picture 2" descr="Magična špilja Vjetrenica - Jahorina.net">
            <a:extLst>
              <a:ext uri="{FF2B5EF4-FFF2-40B4-BE49-F238E27FC236}">
                <a16:creationId xmlns:a16="http://schemas.microsoft.com/office/drawing/2014/main" id="{10D5B2F6-F75A-137F-578A-7C645D3F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r="11985" b="2"/>
          <a:stretch>
            <a:fillRect/>
          </a:stretch>
        </p:blipFill>
        <p:spPr bwMode="auto">
          <a:xfrm>
            <a:off x="5691754" y="10"/>
            <a:ext cx="6500245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trateški plan ruralnog razvoja: EU perspektiva bh. poljoprivrede –  EU-Monitoring.ba">
            <a:extLst>
              <a:ext uri="{FF2B5EF4-FFF2-40B4-BE49-F238E27FC236}">
                <a16:creationId xmlns:a16="http://schemas.microsoft.com/office/drawing/2014/main" id="{2C27C6CE-5CA8-B023-BCCC-0DE495C3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-1" b="18340"/>
          <a:stretch>
            <a:fillRect/>
          </a:stretch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1" name="Freeform: Shape 5130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2" name="Freeform: Shape 5131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5133" name="Freeform: Shape 5132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AA5EBDE-57DE-0B6F-8392-94E15BD5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1" y="4367970"/>
            <a:ext cx="5021782" cy="1509931"/>
          </a:xfrm>
        </p:spPr>
        <p:txBody>
          <a:bodyPr>
            <a:normAutofit/>
          </a:bodyPr>
          <a:lstStyle/>
          <a:p>
            <a:r>
              <a:rPr lang="bs-Latn-BA" sz="3200" b="1" dirty="0">
                <a:solidFill>
                  <a:schemeClr val="tx2"/>
                </a:solidFill>
                <a:sym typeface="+mn-ea"/>
              </a:rPr>
              <a:t>Ruralni razvoj i geoturističko planiranje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57035B-8270-38C6-877D-D6EF4376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531" y="4445264"/>
            <a:ext cx="7098356" cy="1845635"/>
          </a:xfrm>
        </p:spPr>
        <p:txBody>
          <a:bodyPr anchor="ctr">
            <a:noAutofit/>
          </a:bodyPr>
          <a:lstStyle/>
          <a:p>
            <a:r>
              <a:rPr lang="bs-Latn-BA" sz="2000" dirty="0">
                <a:solidFill>
                  <a:schemeClr val="tx2"/>
                </a:solidFill>
                <a:sym typeface="+mn-ea"/>
              </a:rPr>
              <a:t>Proces geoturističkog planiranja treba slijediti stavove lokalnih zajednica i ne smije umanjiti osjećaj pripadnosti stanovnika lokalnoj sredini.</a:t>
            </a:r>
            <a:endParaRPr lang="bs-Latn-BA" sz="2000" dirty="0">
              <a:solidFill>
                <a:schemeClr val="tx2"/>
              </a:solidFill>
            </a:endParaRPr>
          </a:p>
          <a:p>
            <a:r>
              <a:rPr lang="bs-Latn-BA" sz="2000" dirty="0">
                <a:solidFill>
                  <a:schemeClr val="tx2"/>
                </a:solidFill>
                <a:sym typeface="+mn-ea"/>
              </a:rPr>
              <a:t>Budući da su geoparkovi, u biti, društvene institucije i strukture koje se bave fizičkim okruženjima, ignoriranje njihove društvene ukorijenjenosti u istraživanju ne unapređuje naše razumijevanje društvene vrijednosti geoparkova ili njihovog šireg potencijala održivog razvoja. </a:t>
            </a:r>
            <a:endParaRPr lang="bs-Latn-BA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EBAB1-C677-FC97-9A4B-A621DB2A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EF4D536-BBFC-1156-A17D-34BC056B8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51ED83-3354-F834-0603-796C16A4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548640"/>
            <a:ext cx="4303212" cy="5431536"/>
          </a:xfrm>
        </p:spPr>
        <p:txBody>
          <a:bodyPr>
            <a:normAutofit/>
          </a:bodyPr>
          <a:lstStyle/>
          <a:p>
            <a:r>
              <a:rPr lang="bs-Latn-BA" altLang="en-US" sz="3600" b="1" dirty="0"/>
              <a:t>Visoka škola i lokalne zajednice u akciji stvaranja novog pristupa ruralnom području</a:t>
            </a:r>
            <a:r>
              <a:rPr lang="bs-Latn-BA" altLang="en-US" sz="4200" b="1" dirty="0"/>
              <a:t/>
            </a:r>
            <a:br>
              <a:rPr lang="bs-Latn-BA" altLang="en-US" sz="4200" b="1" dirty="0"/>
            </a:br>
            <a:endParaRPr lang="en-US" sz="4200" b="1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A13F48D-4EC1-75C7-C6DA-64E76290A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3557A1-45E8-3F36-CCBF-BCE74AA4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888104" cy="543153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en-US" dirty="0">
              <a:sym typeface="+mn-ea"/>
            </a:endParaRPr>
          </a:p>
          <a:p>
            <a:pPr marL="0" indent="0" algn="just">
              <a:buNone/>
            </a:pPr>
            <a:r>
              <a:rPr lang="bs-Latn-BA" dirty="0">
                <a:sym typeface="+mn-ea"/>
              </a:rPr>
              <a:t>Naša šansa je da umrežavanjem više institucija na području Hercegovine napravimo timove mladih stručnjaka koji će uhvatiti u koštac sa ovim problemima. Zato će trebati da napravimo edukativne mreže sa kompetecionim okvirom za ova zanimanja.</a:t>
            </a:r>
            <a:endParaRPr lang="bs-Latn-BA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1" name="Rectangle 515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isoka škola za turizam i menadžment">
            <a:extLst>
              <a:ext uri="{FF2B5EF4-FFF2-40B4-BE49-F238E27FC236}">
                <a16:creationId xmlns:a16="http://schemas.microsoft.com/office/drawing/2014/main" id="{7E8798E1-638F-2C17-13D7-8BDB5808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86" y="0"/>
            <a:ext cx="6894576" cy="22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268DCC8F-037F-3820-1BF3-D3D6E50C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699" y="3131930"/>
            <a:ext cx="7598012" cy="191268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hr-BA" sz="4000" b="1" dirty="0">
                <a:solidFill>
                  <a:srgbClr val="FF0000"/>
                </a:solidFill>
              </a:rPr>
              <a:t>HVALA NA PAŽNJI!</a:t>
            </a:r>
            <a:br>
              <a:rPr lang="hr-BA" sz="4000" b="1" dirty="0">
                <a:solidFill>
                  <a:srgbClr val="FF0000"/>
                </a:solidFill>
              </a:rPr>
            </a:br>
            <a:r>
              <a:rPr lang="hr-BA" sz="4000" b="1" dirty="0">
                <a:solidFill>
                  <a:srgbClr val="FF0000"/>
                </a:solidFill>
              </a:rPr>
              <a:t/>
            </a:r>
            <a:br>
              <a:rPr lang="hr-BA" sz="4000" b="1" dirty="0">
                <a:solidFill>
                  <a:srgbClr val="FF0000"/>
                </a:solidFill>
              </a:rPr>
            </a:br>
            <a:r>
              <a:rPr lang="hr-BA" sz="4000" b="1" dirty="0">
                <a:solidFill>
                  <a:srgbClr val="FF0000"/>
                </a:solidFill>
              </a:rPr>
              <a:t>www.geopark-bih.com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3B6D7-C662-4768-12B2-55758175E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vanjski, priroda, Fluvijalne tvorbe koje su napravili potoci, vodni resursi&#10;&#10;Sadržaj generiran uz AI možda nije točan.">
            <a:extLst>
              <a:ext uri="{FF2B5EF4-FFF2-40B4-BE49-F238E27FC236}">
                <a16:creationId xmlns:a16="http://schemas.microsoft.com/office/drawing/2014/main" id="{18F0D7B5-96BA-CE77-FE53-C3CF9BF8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6E0A6D8B-E420-01C2-EE29-436BE1F0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62397"/>
            <a:ext cx="458288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b="1" dirty="0" err="1"/>
              <a:t>Čemu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služe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geoparkovi</a:t>
            </a:r>
            <a:r>
              <a:rPr lang="en-US" altLang="en-US" sz="3200" b="1" dirty="0"/>
              <a:t>???</a:t>
            </a:r>
            <a:endParaRPr lang="en-US" sz="32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61727AE-8178-70FE-1120-D650EB41F63A}"/>
              </a:ext>
            </a:extLst>
          </p:cNvPr>
          <p:cNvSpPr txBox="1"/>
          <p:nvPr/>
        </p:nvSpPr>
        <p:spPr>
          <a:xfrm>
            <a:off x="371772" y="1557619"/>
            <a:ext cx="5724228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 err="1"/>
              <a:t>Važnost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Geoparkova</a:t>
            </a:r>
            <a:endParaRPr lang="en-US" alt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/>
              <a:t>– </a:t>
            </a:r>
            <a:r>
              <a:rPr lang="en-US" altLang="en-US" sz="2000" dirty="0" err="1"/>
              <a:t>Očuvanje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geološke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baštine</a:t>
            </a:r>
            <a:endParaRPr lang="en-US" alt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/>
              <a:t>– </a:t>
            </a:r>
            <a:r>
              <a:rPr lang="en-US" altLang="en-US" sz="2000" dirty="0" err="1"/>
              <a:t>Promicanje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održivog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razvoja</a:t>
            </a:r>
            <a:endParaRPr lang="en-US" alt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/>
              <a:t>– </a:t>
            </a:r>
            <a:r>
              <a:rPr lang="en-US" altLang="en-US" sz="2000" dirty="0" err="1"/>
              <a:t>Poboljšanje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obrazovanja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svijesti</a:t>
            </a:r>
            <a:endParaRPr lang="en-US" alt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/>
              <a:t>– </a:t>
            </a:r>
            <a:r>
              <a:rPr lang="en-US" altLang="en-US" sz="2000" dirty="0" err="1"/>
              <a:t>Poticanje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angažmana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zajednice</a:t>
            </a:r>
            <a:endParaRPr lang="en-US" alt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 err="1"/>
              <a:t>Geoturizam</a:t>
            </a:r>
            <a:endParaRPr lang="en-US" alt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 err="1"/>
              <a:t>Geoturizam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oblik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turizma</a:t>
            </a:r>
            <a:r>
              <a:rPr lang="en-US" altLang="en-US" sz="2000" dirty="0"/>
              <a:t> koji </a:t>
            </a:r>
            <a:r>
              <a:rPr lang="en-US" altLang="en-US" sz="2000" dirty="0" err="1"/>
              <a:t>podržava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zemljopisna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obilježja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određenog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mjesta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uključujući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njegovu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kulturu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okoliš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baštinu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dobrobit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lokalnog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stanovništva</a:t>
            </a:r>
            <a:r>
              <a:rPr lang="en-US" alt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3FA73CB-A1C3-BD45-64A7-E90A08852C90}"/>
              </a:ext>
            </a:extLst>
          </p:cNvPr>
          <p:cNvSpPr txBox="1"/>
          <p:nvPr/>
        </p:nvSpPr>
        <p:spPr>
          <a:xfrm>
            <a:off x="0" y="6477000"/>
            <a:ext cx="383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altLang="en-US" sz="900" dirty="0"/>
              <a:t>Citirano sa </a:t>
            </a:r>
            <a:r>
              <a:rPr lang="hr-BA" sz="900" dirty="0"/>
              <a:t>www.geopark-bih.com</a:t>
            </a:r>
            <a:endParaRPr lang="en-US" altLang="en-US" sz="900" dirty="0"/>
          </a:p>
          <a:p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398205-70C2-1A95-B891-04D260C4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915"/>
            <a:ext cx="5088775" cy="4831048"/>
          </a:xfrm>
        </p:spPr>
        <p:txBody>
          <a:bodyPr>
            <a:normAutofit/>
          </a:bodyPr>
          <a:lstStyle/>
          <a:p>
            <a:pPr lvl="0"/>
            <a:r>
              <a:rPr lang="hr-HR" sz="2000" dirty="0"/>
              <a:t>Zaštita geološke baštine</a:t>
            </a:r>
            <a:endParaRPr lang="en-US" sz="2000" dirty="0"/>
          </a:p>
          <a:p>
            <a:pPr lvl="0"/>
            <a:r>
              <a:rPr lang="hr-HR" sz="2000" dirty="0"/>
              <a:t>Smanjenje rizika od geoloških opasnosti</a:t>
            </a:r>
            <a:endParaRPr lang="en-US" sz="2000" dirty="0"/>
          </a:p>
          <a:p>
            <a:pPr lvl="0"/>
            <a:r>
              <a:rPr lang="hr-HR" sz="2000" dirty="0"/>
              <a:t>Razumijevanje klimatskih promjena</a:t>
            </a:r>
            <a:endParaRPr lang="en-US" sz="2000" dirty="0"/>
          </a:p>
          <a:p>
            <a:pPr lvl="0"/>
            <a:r>
              <a:rPr lang="hr-HR" sz="2000" dirty="0"/>
              <a:t>Razumno korištenje prirodnih resursa</a:t>
            </a:r>
            <a:endParaRPr lang="en-US" sz="2000" dirty="0"/>
          </a:p>
          <a:p>
            <a:pPr lvl="0"/>
            <a:r>
              <a:rPr lang="hr-HR" sz="2000" dirty="0"/>
              <a:t>Zaštita bioraznolikosti</a:t>
            </a:r>
            <a:endParaRPr lang="en-US" sz="2000" dirty="0"/>
          </a:p>
          <a:p>
            <a:pPr lvl="0"/>
            <a:r>
              <a:rPr lang="hr-HR" sz="2000" dirty="0"/>
              <a:t>Obrazovanje za održivost</a:t>
            </a:r>
            <a:endParaRPr lang="en-US" sz="2000" dirty="0"/>
          </a:p>
          <a:p>
            <a:pPr lvl="0"/>
            <a:r>
              <a:rPr lang="hr-HR" sz="2000" dirty="0"/>
              <a:t>Unapređenje kulturne baštine</a:t>
            </a:r>
            <a:endParaRPr lang="en-US" sz="2000" dirty="0"/>
          </a:p>
          <a:p>
            <a:pPr lvl="0"/>
            <a:r>
              <a:rPr lang="hr-HR" sz="2000" dirty="0"/>
              <a:t>Znanost i istraživanje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531A11D-7DBF-D1B1-B5B6-33F2546923C2}"/>
              </a:ext>
            </a:extLst>
          </p:cNvPr>
          <p:cNvSpPr txBox="1"/>
          <p:nvPr/>
        </p:nvSpPr>
        <p:spPr>
          <a:xfrm>
            <a:off x="6226233" y="1325366"/>
            <a:ext cx="5681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Održivi turizam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Zapošljavanje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Aktivnosti izgradnje kapaciteta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Održivi razvoj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Osnaživanje žena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Umrežavanje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Lokalno i autohtono znanje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Praćenje i evaluacija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34D3DF-03A5-B56B-A2DC-B404CDE9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548640"/>
            <a:ext cx="4414058" cy="5431536"/>
          </a:xfrm>
        </p:spPr>
        <p:txBody>
          <a:bodyPr>
            <a:normAutofit/>
          </a:bodyPr>
          <a:lstStyle/>
          <a:p>
            <a:r>
              <a:rPr lang="hr-HR" sz="3600" b="1" smtClean="0"/>
              <a:t>16 najvažnijih </a:t>
            </a:r>
            <a:r>
              <a:rPr lang="hr-HR" sz="3600" b="1" dirty="0"/>
              <a:t>područja </a:t>
            </a:r>
            <a:r>
              <a:rPr lang="hr-HR" sz="3600" b="1" dirty="0" err="1"/>
              <a:t>Geoparkova</a:t>
            </a:r>
            <a:r>
              <a:rPr lang="hr-HR" sz="3600" b="1" dirty="0"/>
              <a:t>:</a:t>
            </a:r>
            <a:endParaRPr lang="en-US" sz="3600" b="1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60E400-8D3E-AF15-B9CF-5A06EC0E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1147992"/>
            <a:ext cx="6224335" cy="5431536"/>
          </a:xfrm>
        </p:spPr>
        <p:txBody>
          <a:bodyPr anchor="ctr">
            <a:noAutofit/>
          </a:bodyPr>
          <a:lstStyle/>
          <a:p>
            <a:pPr lvl="0"/>
            <a:r>
              <a:rPr lang="hr-HR" sz="2000" dirty="0"/>
              <a:t>Zaštita geološke baštine</a:t>
            </a:r>
            <a:endParaRPr lang="en-US" sz="2000" dirty="0"/>
          </a:p>
          <a:p>
            <a:pPr lvl="0"/>
            <a:r>
              <a:rPr lang="hr-HR" sz="2000" dirty="0"/>
              <a:t>Smanjenje rizika od geoloških opasnosti</a:t>
            </a:r>
            <a:endParaRPr lang="en-US" sz="2000" dirty="0"/>
          </a:p>
          <a:p>
            <a:pPr lvl="0"/>
            <a:r>
              <a:rPr lang="hr-HR" sz="2000" dirty="0"/>
              <a:t>Razumijevanje klimatskih promjena</a:t>
            </a:r>
            <a:endParaRPr lang="en-US" sz="2000" dirty="0"/>
          </a:p>
          <a:p>
            <a:pPr lvl="0"/>
            <a:r>
              <a:rPr lang="hr-HR" sz="2000" dirty="0"/>
              <a:t>Razumno korištenje prirodnih resursa</a:t>
            </a:r>
            <a:endParaRPr lang="en-US" sz="2000" dirty="0"/>
          </a:p>
          <a:p>
            <a:pPr lvl="0"/>
            <a:r>
              <a:rPr lang="hr-HR" sz="2000" dirty="0"/>
              <a:t>Zaštita bioraznolikosti</a:t>
            </a:r>
            <a:endParaRPr lang="en-US" sz="2000" dirty="0"/>
          </a:p>
          <a:p>
            <a:pPr lvl="0"/>
            <a:r>
              <a:rPr lang="hr-HR" sz="2000" dirty="0"/>
              <a:t>Obrazovanje za održivost</a:t>
            </a:r>
            <a:endParaRPr lang="en-US" sz="2000" dirty="0"/>
          </a:p>
          <a:p>
            <a:pPr lvl="0"/>
            <a:r>
              <a:rPr lang="hr-HR" sz="2000" dirty="0"/>
              <a:t>Unapređenje kulturne baštine</a:t>
            </a:r>
            <a:endParaRPr lang="en-US" sz="2000" dirty="0"/>
          </a:p>
          <a:p>
            <a:pPr lvl="0"/>
            <a:r>
              <a:rPr lang="hr-HR" sz="2000" dirty="0"/>
              <a:t>Znanost i istraživanje</a:t>
            </a:r>
            <a:endParaRPr lang="en-US" sz="2000" dirty="0"/>
          </a:p>
          <a:p>
            <a:pPr marL="285750" lvl="0" indent="-285750"/>
            <a:r>
              <a:rPr lang="hr-HR" sz="2000" dirty="0"/>
              <a:t>Održivi turizam</a:t>
            </a:r>
            <a:endParaRPr lang="en-US" sz="2000" dirty="0"/>
          </a:p>
          <a:p>
            <a:pPr marL="285750" lvl="0" indent="-285750"/>
            <a:r>
              <a:rPr lang="hr-HR" sz="2000" dirty="0"/>
              <a:t>Zapošljavanje</a:t>
            </a:r>
            <a:endParaRPr lang="en-US" sz="2000" dirty="0"/>
          </a:p>
          <a:p>
            <a:pPr marL="285750" lvl="0" indent="-285750"/>
            <a:r>
              <a:rPr lang="hr-HR" sz="2000" dirty="0"/>
              <a:t>Aktivnosti izgradnje kapaciteta</a:t>
            </a:r>
            <a:endParaRPr lang="en-US" sz="2000" dirty="0"/>
          </a:p>
          <a:p>
            <a:pPr marL="285750" lvl="0" indent="-285750"/>
            <a:r>
              <a:rPr lang="hr-HR" sz="2000" dirty="0"/>
              <a:t>Održivi razvoj</a:t>
            </a:r>
            <a:endParaRPr lang="en-US" sz="2000" dirty="0"/>
          </a:p>
          <a:p>
            <a:pPr marL="285750" lvl="0" indent="-285750"/>
            <a:r>
              <a:rPr lang="hr-HR" sz="2000" dirty="0"/>
              <a:t>Osnaživanje žena</a:t>
            </a:r>
            <a:endParaRPr lang="en-US" sz="2000" dirty="0"/>
          </a:p>
          <a:p>
            <a:pPr marL="285750" lvl="0" indent="-285750"/>
            <a:r>
              <a:rPr lang="hr-HR" sz="2000" dirty="0"/>
              <a:t>Umrežavanje</a:t>
            </a:r>
            <a:endParaRPr lang="en-US" sz="2000" dirty="0"/>
          </a:p>
          <a:p>
            <a:pPr marL="285750" lvl="0" indent="-285750"/>
            <a:r>
              <a:rPr lang="hr-HR" sz="2000" dirty="0"/>
              <a:t>Lokalno i autohtono znanje</a:t>
            </a:r>
            <a:endParaRPr lang="en-US" sz="2000" dirty="0"/>
          </a:p>
          <a:p>
            <a:pPr marL="285750" lvl="0" indent="-285750"/>
            <a:r>
              <a:rPr lang="hr-HR" sz="2000" dirty="0"/>
              <a:t>Praćenje i evaluacija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73" name="Rectangle 417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5" name="Rectangle 417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8DAFEB-6196-BCDF-76E0-47F32F44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 err="1">
                <a:sym typeface="+mn-ea"/>
              </a:rPr>
              <a:t>Geofood</a:t>
            </a:r>
            <a:endParaRPr lang="en-US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D1CB250-012D-3330-0A99-663B87A377AE}"/>
              </a:ext>
            </a:extLst>
          </p:cNvPr>
          <p:cNvSpPr txBox="1"/>
          <p:nvPr/>
        </p:nvSpPr>
        <p:spPr>
          <a:xfrm>
            <a:off x="217714" y="2194102"/>
            <a:ext cx="4078061" cy="3908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err="1"/>
              <a:t>Geofood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koncept</a:t>
            </a:r>
            <a:r>
              <a:rPr lang="en-US" altLang="en-US" sz="2400" dirty="0"/>
              <a:t> koji </a:t>
            </a:r>
            <a:r>
              <a:rPr lang="en-US" altLang="en-US" sz="2400" dirty="0" err="1"/>
              <a:t>povezuje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geološku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baštinu</a:t>
            </a:r>
            <a:r>
              <a:rPr lang="en-US" altLang="en-US" sz="2400" dirty="0"/>
              <a:t> s </a:t>
            </a:r>
            <a:r>
              <a:rPr lang="en-US" altLang="en-US" sz="2400" dirty="0" err="1"/>
              <a:t>lokalnim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prehrambenim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proizvodima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održivom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poljoprivredom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Geofood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podržava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održivu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poljoprivredu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potiče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lokalnu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proizvodnju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konzumaciju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doprinosi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očuvanju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prirodnih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resursa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1026" name="Picture 2" descr="GEOFOOD BIH TASTE THE NATURE">
            <a:extLst>
              <a:ext uri="{FF2B5EF4-FFF2-40B4-BE49-F238E27FC236}">
                <a16:creationId xmlns:a16="http://schemas.microsoft.com/office/drawing/2014/main" id="{B3B5F501-1119-9F16-E84C-F373698F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4" b="-2"/>
          <a:stretch>
            <a:fillRect/>
          </a:stretch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1C6F072-66D6-8565-FB78-377C79A408D9}"/>
              </a:ext>
            </a:extLst>
          </p:cNvPr>
          <p:cNvSpPr txBox="1"/>
          <p:nvPr/>
        </p:nvSpPr>
        <p:spPr>
          <a:xfrm>
            <a:off x="835155" y="3526300"/>
            <a:ext cx="3986155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46E2ED1-C860-6D35-813F-E97EA72A46ED}"/>
              </a:ext>
            </a:extLst>
          </p:cNvPr>
          <p:cNvSpPr txBox="1"/>
          <p:nvPr/>
        </p:nvSpPr>
        <p:spPr>
          <a:xfrm>
            <a:off x="0" y="6466114"/>
            <a:ext cx="46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altLang="en-US" sz="900" dirty="0"/>
              <a:t>Citirano sa </a:t>
            </a:r>
            <a:r>
              <a:rPr lang="hr-BA" sz="900" dirty="0"/>
              <a:t>www.geo</a:t>
            </a:r>
            <a:r>
              <a:rPr lang="en-US" sz="900" dirty="0"/>
              <a:t>food-bih.com</a:t>
            </a:r>
          </a:p>
          <a:p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A5B376-C512-FC30-776F-3490A29C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7" y="502702"/>
            <a:ext cx="6628379" cy="1547296"/>
          </a:xfrm>
        </p:spPr>
        <p:txBody>
          <a:bodyPr anchor="b">
            <a:normAutofit/>
          </a:bodyPr>
          <a:lstStyle/>
          <a:p>
            <a:r>
              <a:rPr lang="en-US" altLang="en-US" sz="3200" b="1" dirty="0">
                <a:sym typeface="+mn-ea"/>
              </a:rPr>
              <a:t>UNESCO-</a:t>
            </a:r>
            <a:r>
              <a:rPr lang="en-US" altLang="en-US" sz="3200" b="1" dirty="0" err="1">
                <a:sym typeface="+mn-ea"/>
              </a:rPr>
              <a:t>ovi</a:t>
            </a:r>
            <a:r>
              <a:rPr lang="en-US" altLang="en-US" sz="3200" b="1" dirty="0">
                <a:sym typeface="+mn-ea"/>
              </a:rPr>
              <a:t> </a:t>
            </a:r>
            <a:r>
              <a:rPr lang="en-US" altLang="en-US" sz="3200" b="1" dirty="0" err="1">
                <a:sym typeface="+mn-ea"/>
              </a:rPr>
              <a:t>globalni</a:t>
            </a:r>
            <a:r>
              <a:rPr lang="en-US" altLang="en-US" sz="3200" b="1" dirty="0">
                <a:sym typeface="+mn-ea"/>
              </a:rPr>
              <a:t> </a:t>
            </a:r>
            <a:r>
              <a:rPr lang="en-US" altLang="en-US" sz="3200" b="1" dirty="0" err="1">
                <a:sym typeface="+mn-ea"/>
              </a:rPr>
              <a:t>geoparkovi</a:t>
            </a:r>
            <a:endParaRPr lang="en-US" sz="3200" b="1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7A0F1F-F690-4859-A61D-57630F9D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486732"/>
            <a:ext cx="11385436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UNESCO-</a:t>
            </a:r>
            <a:r>
              <a:rPr lang="en-US" altLang="en-US" sz="2400" dirty="0" err="1"/>
              <a:t>ovi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globalni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geoparkovi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jedinstvena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ujedinjena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geografska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podru</a:t>
            </a:r>
            <a:r>
              <a:rPr lang="" altLang="en-US" sz="2400" dirty="0"/>
              <a:t>č</a:t>
            </a:r>
            <a:r>
              <a:rPr lang="en-US" altLang="en-US" sz="2400" dirty="0"/>
              <a:t>ja </a:t>
            </a:r>
            <a:r>
              <a:rPr lang="en-US" altLang="en-US" sz="2400" dirty="0" err="1"/>
              <a:t>gdje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lokalitetima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krajolicima</a:t>
            </a:r>
            <a:r>
              <a:rPr lang="en-US" altLang="en-US" sz="2400" dirty="0"/>
              <a:t> od me</a:t>
            </a:r>
            <a:r>
              <a:rPr lang="" altLang="en-US" sz="2400" dirty="0"/>
              <a:t>đ</a:t>
            </a:r>
            <a:r>
              <a:rPr lang="en-US" altLang="en-US" sz="2400" dirty="0" err="1"/>
              <a:t>unarodnog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geolo</a:t>
            </a:r>
            <a:r>
              <a:rPr lang="" altLang="en-US" sz="2400" dirty="0"/>
              <a:t>š</a:t>
            </a:r>
            <a:r>
              <a:rPr lang="en-US" altLang="en-US" sz="2400" dirty="0" err="1"/>
              <a:t>kog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zna</a:t>
            </a:r>
            <a:r>
              <a:rPr lang="" altLang="en-US" sz="2400" dirty="0"/>
              <a:t>č</a:t>
            </a:r>
            <a:r>
              <a:rPr lang="en-US" altLang="en-US" sz="2400" dirty="0" err="1"/>
              <a:t>aja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upravlja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holisti</a:t>
            </a:r>
            <a:r>
              <a:rPr lang="" altLang="en-US" sz="2400" dirty="0"/>
              <a:t>č</a:t>
            </a:r>
            <a:r>
              <a:rPr lang="en-US" altLang="en-US" sz="2400" dirty="0" err="1"/>
              <a:t>kim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konceptom</a:t>
            </a:r>
            <a:r>
              <a:rPr lang="en-US" altLang="en-US" sz="2400" dirty="0"/>
              <a:t> za</a:t>
            </a:r>
            <a:r>
              <a:rPr lang="" altLang="en-US" sz="2400" dirty="0"/>
              <a:t>š</a:t>
            </a:r>
            <a:r>
              <a:rPr lang="en-US" altLang="en-US" sz="2400" dirty="0" err="1"/>
              <a:t>tite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obrazovanja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odr</a:t>
            </a:r>
            <a:r>
              <a:rPr lang="" altLang="en-US" sz="2400" dirty="0"/>
              <a:t>ž</a:t>
            </a:r>
            <a:r>
              <a:rPr lang="en-US" altLang="en-US" sz="2400" dirty="0" err="1"/>
              <a:t>ivog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razvoja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Njihov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pristup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odozdo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prema</a:t>
            </a:r>
            <a:r>
              <a:rPr lang="en-US" altLang="en-US" sz="2400" dirty="0"/>
              <a:t> gore koji </a:t>
            </a:r>
            <a:r>
              <a:rPr lang="en-US" altLang="en-US" sz="2400" dirty="0" err="1"/>
              <a:t>kombinira</a:t>
            </a:r>
            <a:r>
              <a:rPr lang="en-US" altLang="en-US" sz="2400" dirty="0"/>
              <a:t> o</a:t>
            </a:r>
            <a:r>
              <a:rPr lang="" altLang="en-US" sz="2400" dirty="0"/>
              <a:t>č</a:t>
            </a:r>
            <a:r>
              <a:rPr lang="en-US" altLang="en-US" sz="2400" dirty="0" err="1"/>
              <a:t>uvanje</a:t>
            </a:r>
            <a:r>
              <a:rPr lang="en-US" altLang="en-US" sz="2400" dirty="0"/>
              <a:t> s </a:t>
            </a:r>
            <a:r>
              <a:rPr lang="en-US" altLang="en-US" sz="2400" dirty="0" err="1"/>
              <a:t>odr</a:t>
            </a:r>
            <a:r>
              <a:rPr lang="" altLang="en-US" sz="2400" dirty="0"/>
              <a:t>ž</a:t>
            </a:r>
            <a:r>
              <a:rPr lang="en-US" altLang="en-US" sz="2400" dirty="0" err="1"/>
              <a:t>ivim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razvojem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uz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uklju</a:t>
            </a:r>
            <a:r>
              <a:rPr lang="" altLang="en-US" sz="2400" dirty="0"/>
              <a:t>č</a:t>
            </a:r>
            <a:r>
              <a:rPr lang="en-US" altLang="en-US" sz="2400" dirty="0" err="1"/>
              <a:t>ivanje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lokalnih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zajednica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postaje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popularniji</a:t>
            </a:r>
            <a:r>
              <a:rPr lang="en-US" altLang="en-US" sz="2400" dirty="0"/>
              <a:t>. </a:t>
            </a:r>
          </a:p>
          <a:p>
            <a:pPr marL="0" indent="0">
              <a:buNone/>
            </a:pPr>
            <a:r>
              <a:rPr lang="en-US" altLang="en-US" sz="2400" dirty="0" err="1"/>
              <a:t>Trenutno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postoji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169 UNESCO-</a:t>
            </a:r>
            <a:r>
              <a:rPr lang="en-US" altLang="en-US" sz="2400" b="1" dirty="0" err="1">
                <a:solidFill>
                  <a:srgbClr val="FF0000"/>
                </a:solidFill>
              </a:rPr>
              <a:t>ovih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globalnih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geoparkova</a:t>
            </a:r>
            <a:r>
              <a:rPr lang="en-US" altLang="en-US" sz="2400" b="1" dirty="0">
                <a:solidFill>
                  <a:srgbClr val="FF0000"/>
                </a:solidFill>
              </a:rPr>
              <a:t> u 44 </a:t>
            </a:r>
            <a:r>
              <a:rPr lang="en-US" altLang="en-US" sz="2400" b="1" dirty="0" err="1">
                <a:solidFill>
                  <a:srgbClr val="FF0000"/>
                </a:solidFill>
              </a:rPr>
              <a:t>zemlje</a:t>
            </a:r>
            <a:r>
              <a:rPr lang="en-US" altLang="en-US" sz="2400" dirty="0">
                <a:solidFill>
                  <a:srgbClr val="FF0000"/>
                </a:solidFill>
              </a:rPr>
              <a:t>. </a:t>
            </a:r>
            <a:r>
              <a:rPr lang="en-US" altLang="en-US" sz="2400" dirty="0"/>
              <a:t>Svi </a:t>
            </a:r>
            <a:r>
              <a:rPr lang="en-US" altLang="en-US" sz="2400" dirty="0" err="1"/>
              <a:t>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institucionalni</a:t>
            </a:r>
            <a:r>
              <a:rPr lang="en-US" altLang="en-US" sz="2400" dirty="0"/>
              <a:t> </a:t>
            </a:r>
            <a:r>
              <a:rPr lang="" altLang="en-US" sz="2400" dirty="0"/>
              <a:t>č</a:t>
            </a:r>
            <a:r>
              <a:rPr lang="en-US" altLang="en-US" sz="2400" dirty="0" err="1"/>
              <a:t>lanovi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Globalne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mre</a:t>
            </a:r>
            <a:r>
              <a:rPr lang="" altLang="en-US" sz="2400" dirty="0"/>
              <a:t>ž</a:t>
            </a:r>
            <a:r>
              <a:rPr lang="en-US" altLang="en-US" sz="2400" dirty="0"/>
              <a:t>e </a:t>
            </a:r>
            <a:r>
              <a:rPr lang="en-US" altLang="en-US" sz="2400" dirty="0" err="1"/>
              <a:t>geoparkova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C47549F-582F-22E8-B5A3-AD1E10BB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517" y="-51869"/>
            <a:ext cx="2381433" cy="1815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304A79-917D-E9B3-62AD-E047C4B2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altLang="en-US" sz="3200" b="1" dirty="0">
                <a:sym typeface="+mn-ea"/>
              </a:rPr>
              <a:t>Što je UNESCO-ov globalni geopark?</a:t>
            </a:r>
            <a:endParaRPr lang="en-US" sz="3200" b="1" dirty="0"/>
          </a:p>
        </p:txBody>
      </p:sp>
      <p:sp>
        <p:nvSpPr>
          <p:cNvPr id="309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D86430-5FCD-926A-4EE4-95CDB664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12264"/>
            <a:ext cx="6894576" cy="4078224"/>
          </a:xfrm>
        </p:spPr>
        <p:txBody>
          <a:bodyPr>
            <a:normAutofit fontScale="92500" lnSpcReduction="10000"/>
          </a:bodyPr>
          <a:lstStyle/>
          <a:p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UNESCO-</a:t>
            </a:r>
            <a:r>
              <a:rPr lang="en-US" altLang="en-US" sz="2400" dirty="0" err="1"/>
              <a:t>ov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globalni</a:t>
            </a:r>
            <a:r>
              <a:rPr lang="en-US" altLang="en-US" sz="2400" dirty="0"/>
              <a:t> geopark </a:t>
            </a:r>
            <a:r>
              <a:rPr lang="en-US" altLang="en-US" sz="2400" dirty="0" err="1"/>
              <a:t>koristi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svoju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geolo</a:t>
            </a:r>
            <a:r>
              <a:rPr lang="" altLang="en-US" sz="2400" dirty="0"/>
              <a:t>š</a:t>
            </a:r>
            <a:r>
              <a:rPr lang="en-US" altLang="en-US" sz="2400" dirty="0" err="1"/>
              <a:t>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" altLang="en-US" sz="2400" dirty="0"/>
              <a:t>š</a:t>
            </a:r>
            <a:r>
              <a:rPr lang="en-US" altLang="en-US" sz="2400" dirty="0" err="1"/>
              <a:t>tinu</a:t>
            </a:r>
            <a:r>
              <a:rPr lang="en-US" altLang="en-US" sz="2400" dirty="0"/>
              <a:t>, u </a:t>
            </a:r>
            <a:r>
              <a:rPr lang="en-US" altLang="en-US" sz="2400" dirty="0" err="1"/>
              <a:t>vezi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svim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ostalim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aspektima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prirodne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kulturne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" altLang="en-US" sz="2400" dirty="0"/>
              <a:t>š</a:t>
            </a:r>
            <a:r>
              <a:rPr lang="en-US" altLang="en-US" sz="2400" dirty="0"/>
              <a:t>tine </a:t>
            </a:r>
            <a:r>
              <a:rPr lang="en-US" altLang="en-US" sz="2400" dirty="0" err="1"/>
              <a:t>podru</a:t>
            </a:r>
            <a:r>
              <a:rPr lang="" altLang="en-US" sz="2400" dirty="0"/>
              <a:t>č</a:t>
            </a:r>
            <a:r>
              <a:rPr lang="en-US" altLang="en-US" sz="2400" dirty="0"/>
              <a:t>ja, </a:t>
            </a:r>
            <a:r>
              <a:rPr lang="en-US" altLang="en-US" sz="2400" dirty="0" err="1"/>
              <a:t>kako</a:t>
            </a:r>
            <a:r>
              <a:rPr lang="en-US" altLang="en-US" sz="2400" dirty="0"/>
              <a:t> bi </a:t>
            </a:r>
            <a:r>
              <a:rPr lang="en-US" altLang="en-US" sz="2400" dirty="0" err="1"/>
              <a:t>pobolj</a:t>
            </a:r>
            <a:r>
              <a:rPr lang="" altLang="en-US" sz="2400" dirty="0"/>
              <a:t>š</a:t>
            </a:r>
            <a:r>
              <a:rPr lang="en-US" altLang="en-US" sz="2400" dirty="0" err="1"/>
              <a:t>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svijest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razumijevanje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klju</a:t>
            </a:r>
            <a:r>
              <a:rPr lang="" altLang="en-US" sz="2400" dirty="0"/>
              <a:t>č</a:t>
            </a:r>
            <a:r>
              <a:rPr lang="en-US" altLang="en-US" sz="2400" dirty="0" err="1"/>
              <a:t>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problema</a:t>
            </a:r>
            <a:r>
              <a:rPr lang="en-US" altLang="en-US" sz="2400" dirty="0"/>
              <a:t> s </a:t>
            </a:r>
            <a:r>
              <a:rPr lang="en-US" altLang="en-US" sz="2400" dirty="0" err="1"/>
              <a:t>kojima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dru</a:t>
            </a:r>
            <a:r>
              <a:rPr lang="" altLang="en-US" sz="2400" dirty="0"/>
              <a:t>š</a:t>
            </a:r>
            <a:r>
              <a:rPr lang="en-US" altLang="en-US" sz="2400" dirty="0" err="1"/>
              <a:t>tvo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suo</a:t>
            </a:r>
            <a:r>
              <a:rPr lang="" altLang="en-US" sz="2400" dirty="0"/>
              <a:t>č</a:t>
            </a:r>
            <a:r>
              <a:rPr lang="en-US" altLang="en-US" sz="2400" dirty="0"/>
              <a:t>ava, </a:t>
            </a:r>
            <a:r>
              <a:rPr lang="en-US" altLang="en-US" sz="2400" dirty="0" err="1"/>
              <a:t>poput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odr</a:t>
            </a:r>
            <a:r>
              <a:rPr lang="" altLang="en-US" sz="2400" dirty="0"/>
              <a:t>ž</a:t>
            </a:r>
            <a:r>
              <a:rPr lang="en-US" altLang="en-US" sz="2400" dirty="0" err="1"/>
              <a:t>ivog</a:t>
            </a:r>
            <a:r>
              <a:rPr lang="en-US" altLang="en-US" sz="2400" dirty="0"/>
              <a:t> kori</a:t>
            </a:r>
            <a:r>
              <a:rPr lang="" altLang="en-US" sz="2400" dirty="0"/>
              <a:t>š</a:t>
            </a:r>
            <a:r>
              <a:rPr lang="en-US" altLang="en-US" sz="2400" dirty="0" err="1"/>
              <a:t>tenja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Zemljinih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resursa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ubla</a:t>
            </a:r>
            <a:r>
              <a:rPr lang="" altLang="en-US" sz="2400" dirty="0"/>
              <a:t>ž</a:t>
            </a:r>
            <a:r>
              <a:rPr lang="en-US" altLang="en-US" sz="2400" dirty="0" err="1"/>
              <a:t>avanja</a:t>
            </a:r>
            <a:r>
              <a:rPr lang="en-US" altLang="en-US" sz="2400" dirty="0"/>
              <a:t> u</a:t>
            </a:r>
            <a:r>
              <a:rPr lang="" altLang="en-US" sz="2400" dirty="0"/>
              <a:t>č</a:t>
            </a:r>
            <a:r>
              <a:rPr lang="en-US" altLang="en-US" sz="2400" dirty="0" err="1"/>
              <a:t>inaka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klimatskih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promjena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smanjenja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rizika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povezanih</a:t>
            </a:r>
            <a:r>
              <a:rPr lang="en-US" altLang="en-US" sz="2400" dirty="0"/>
              <a:t> s </a:t>
            </a:r>
            <a:r>
              <a:rPr lang="en-US" altLang="en-US" sz="2400" dirty="0" err="1"/>
              <a:t>prirodnim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katastrofama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Podizanjem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svijesti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va</a:t>
            </a:r>
            <a:r>
              <a:rPr lang="" altLang="en-US" sz="2400" dirty="0"/>
              <a:t>ž</a:t>
            </a:r>
            <a:r>
              <a:rPr lang="en-US" altLang="en-US" sz="2400" dirty="0" err="1"/>
              <a:t>nosti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geolo</a:t>
            </a:r>
            <a:r>
              <a:rPr lang="" altLang="en-US" sz="2400" dirty="0"/>
              <a:t>š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" altLang="en-US" sz="2400" dirty="0"/>
              <a:t>š</a:t>
            </a:r>
            <a:r>
              <a:rPr lang="en-US" altLang="en-US" sz="2400" dirty="0"/>
              <a:t>tine </a:t>
            </a:r>
            <a:r>
              <a:rPr lang="en-US" altLang="en-US" sz="2400" dirty="0" err="1"/>
              <a:t>podru</a:t>
            </a:r>
            <a:r>
              <a:rPr lang="" altLang="en-US" sz="2400" dirty="0"/>
              <a:t>č</a:t>
            </a:r>
            <a:r>
              <a:rPr lang="en-US" altLang="en-US" sz="2400" dirty="0"/>
              <a:t>ja u </a:t>
            </a:r>
            <a:r>
              <a:rPr lang="en-US" altLang="en-US" sz="2400" dirty="0" err="1"/>
              <a:t>povijesti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dru</a:t>
            </a:r>
            <a:r>
              <a:rPr lang="" altLang="en-US" sz="2400" dirty="0"/>
              <a:t>š</a:t>
            </a:r>
            <a:r>
              <a:rPr lang="en-US" altLang="en-US" sz="2400" dirty="0" err="1"/>
              <a:t>tvu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danas</a:t>
            </a:r>
            <a:r>
              <a:rPr lang="en-US" alt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5ADC48-63C1-A424-DF51-D8A7239C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59" y="0"/>
            <a:ext cx="2451027" cy="1868406"/>
          </a:xfrm>
          <a:prstGeom prst="rect">
            <a:avLst/>
          </a:prstGeom>
        </p:spPr>
      </p:pic>
      <p:pic>
        <p:nvPicPr>
          <p:cNvPr id="3074" name="Picture 2" descr="Unesco Global Geopark, Hong Kong - fcracer.com">
            <a:extLst>
              <a:ext uri="{FF2B5EF4-FFF2-40B4-BE49-F238E27FC236}">
                <a16:creationId xmlns:a16="http://schemas.microsoft.com/office/drawing/2014/main" id="{A4E030C4-CD42-9C81-00AF-604C702E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"/>
          <a:stretch>
            <a:fillRect/>
          </a:stretch>
        </p:blipFill>
        <p:spPr bwMode="auto">
          <a:xfrm>
            <a:off x="8018823" y="2706624"/>
            <a:ext cx="4134300" cy="29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6870A-75E5-E7F8-FE7C-233B1DAF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A5A6BBB3-9C1F-B226-2266-03C720E4D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435B96-DEB2-EBE2-DF58-361D8E14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bs-Latn-BA" altLang="en-US" sz="3200" b="1" dirty="0">
                <a:sym typeface="+mn-ea"/>
              </a:rPr>
              <a:t>Uloga UNESCO-ovi globalnih geoparkova</a:t>
            </a:r>
            <a:endParaRPr lang="en-US" sz="3200" b="1" dirty="0"/>
          </a:p>
        </p:txBody>
      </p:sp>
      <p:sp>
        <p:nvSpPr>
          <p:cNvPr id="3095" name="sketch line">
            <a:extLst>
              <a:ext uri="{FF2B5EF4-FFF2-40B4-BE49-F238E27FC236}">
                <a16:creationId xmlns:a16="http://schemas.microsoft.com/office/drawing/2014/main" id="{2E5D2624-274B-486A-5939-A9DCD205F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BE15F3-6290-5486-0A30-BF4094BB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12264"/>
            <a:ext cx="10911840" cy="4078224"/>
          </a:xfrm>
        </p:spPr>
        <p:txBody>
          <a:bodyPr>
            <a:normAutofit fontScale="92500" lnSpcReduction="10000"/>
          </a:bodyPr>
          <a:lstStyle/>
          <a:p>
            <a:endParaRPr lang="en-US" altLang="en-US" sz="2400" dirty="0"/>
          </a:p>
          <a:p>
            <a:pPr marL="0" indent="0" algn="just">
              <a:buNone/>
            </a:pPr>
            <a:r>
              <a:rPr lang="en-US" altLang="en-US" sz="2400" dirty="0">
                <a:sym typeface="+mn-ea"/>
              </a:rPr>
              <a:t>UNESCO-</a:t>
            </a:r>
            <a:r>
              <a:rPr lang="en-US" altLang="en-US" sz="2400" dirty="0" err="1">
                <a:sym typeface="+mn-ea"/>
              </a:rPr>
              <a:t>ovi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globalni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geoparkovi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daju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lokalnom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stanovništvu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osjećaj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ponosa</a:t>
            </a:r>
            <a:r>
              <a:rPr lang="en-US" altLang="en-US" sz="2400" dirty="0">
                <a:sym typeface="+mn-ea"/>
              </a:rPr>
              <a:t> u </a:t>
            </a:r>
            <a:r>
              <a:rPr lang="en-US" altLang="en-US" sz="2400" dirty="0" err="1">
                <a:sym typeface="+mn-ea"/>
              </a:rPr>
              <a:t>svojoj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regiji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jačaju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njihovu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identifikaciju</a:t>
            </a:r>
            <a:r>
              <a:rPr lang="en-US" altLang="en-US" sz="2400" dirty="0">
                <a:sym typeface="+mn-ea"/>
              </a:rPr>
              <a:t> s </a:t>
            </a:r>
            <a:r>
              <a:rPr lang="en-US" altLang="en-US" sz="2400" dirty="0" err="1">
                <a:sym typeface="+mn-ea"/>
              </a:rPr>
              <a:t>područjem</a:t>
            </a:r>
            <a:r>
              <a:rPr lang="en-US" altLang="en-US" sz="2400" dirty="0">
                <a:sym typeface="+mn-ea"/>
              </a:rPr>
              <a:t>. </a:t>
            </a:r>
            <a:r>
              <a:rPr lang="en-US" altLang="en-US" sz="2400" dirty="0" err="1">
                <a:sym typeface="+mn-ea"/>
              </a:rPr>
              <a:t>Potiče</a:t>
            </a:r>
            <a:r>
              <a:rPr lang="en-US" altLang="en-US" sz="2400" dirty="0">
                <a:sym typeface="+mn-ea"/>
              </a:rPr>
              <a:t> se </a:t>
            </a:r>
            <a:r>
              <a:rPr lang="en-US" altLang="en-US" sz="2400" dirty="0" err="1">
                <a:sym typeface="+mn-ea"/>
              </a:rPr>
              <a:t>stvaranje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inovativnih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lokalnih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poduzeća</a:t>
            </a:r>
            <a:r>
              <a:rPr lang="en-US" altLang="en-US" sz="2400" dirty="0">
                <a:sym typeface="+mn-ea"/>
              </a:rPr>
              <a:t>, </a:t>
            </a:r>
            <a:r>
              <a:rPr lang="en-US" altLang="en-US" sz="2400" dirty="0" err="1">
                <a:sym typeface="+mn-ea"/>
              </a:rPr>
              <a:t>novih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radnih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mjesta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visokokvalitetnih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tečajeva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obuke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jer</a:t>
            </a:r>
            <a:r>
              <a:rPr lang="en-US" altLang="en-US" sz="2400" dirty="0">
                <a:sym typeface="+mn-ea"/>
              </a:rPr>
              <a:t> se </a:t>
            </a:r>
            <a:r>
              <a:rPr lang="en-US" altLang="en-US" sz="2400" dirty="0" err="1">
                <a:sym typeface="+mn-ea"/>
              </a:rPr>
              <a:t>geoturizmom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stvaraju</a:t>
            </a:r>
            <a:r>
              <a:rPr lang="en-US" altLang="en-US" sz="2400" dirty="0">
                <a:sym typeface="+mn-ea"/>
              </a:rPr>
              <a:t> novi </a:t>
            </a:r>
            <a:r>
              <a:rPr lang="en-US" altLang="en-US" sz="2400" dirty="0" err="1">
                <a:sym typeface="+mn-ea"/>
              </a:rPr>
              <a:t>izvori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prihoda</a:t>
            </a:r>
            <a:r>
              <a:rPr lang="en-US" altLang="en-US" sz="2400" dirty="0">
                <a:sym typeface="+mn-ea"/>
              </a:rPr>
              <a:t>, </a:t>
            </a:r>
            <a:r>
              <a:rPr lang="en-US" altLang="en-US" sz="2400" dirty="0" err="1">
                <a:sym typeface="+mn-ea"/>
              </a:rPr>
              <a:t>dok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su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geološki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resursi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područja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zaštićeni</a:t>
            </a:r>
            <a:r>
              <a:rPr lang="en-US" altLang="en-US" sz="2400" dirty="0">
                <a:sym typeface="+mn-ea"/>
              </a:rPr>
              <a:t>. UNESCO-</a:t>
            </a:r>
            <a:r>
              <a:rPr lang="en-US" altLang="en-US" sz="2400" dirty="0" err="1">
                <a:sym typeface="+mn-ea"/>
              </a:rPr>
              <a:t>ovi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globalni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geoparkovi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su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jedinstvena</a:t>
            </a:r>
            <a:r>
              <a:rPr lang="en-US" altLang="en-US" sz="2400" dirty="0">
                <a:sym typeface="+mn-ea"/>
              </a:rPr>
              <a:t>, </a:t>
            </a:r>
            <a:r>
              <a:rPr lang="en-US" altLang="en-US" sz="2400" dirty="0" err="1">
                <a:sym typeface="+mn-ea"/>
              </a:rPr>
              <a:t>ujedinjena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geografska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područja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gdje</a:t>
            </a:r>
            <a:r>
              <a:rPr lang="en-US" altLang="en-US" sz="2400" dirty="0">
                <a:sym typeface="+mn-ea"/>
              </a:rPr>
              <a:t> se </a:t>
            </a:r>
            <a:r>
              <a:rPr lang="en-US" altLang="en-US" sz="2400" dirty="0" err="1">
                <a:sym typeface="+mn-ea"/>
              </a:rPr>
              <a:t>lokalitetima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krajolicima</a:t>
            </a:r>
            <a:r>
              <a:rPr lang="en-US" altLang="en-US" sz="2400" dirty="0">
                <a:sym typeface="+mn-ea"/>
              </a:rPr>
              <a:t> od </a:t>
            </a:r>
            <a:r>
              <a:rPr lang="en-US" altLang="en-US" sz="2400" dirty="0" err="1">
                <a:sym typeface="+mn-ea"/>
              </a:rPr>
              <a:t>međunarodnog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geološkog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značaja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upravlja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holističkim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konceptom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zaštite</a:t>
            </a:r>
            <a:r>
              <a:rPr lang="en-US" altLang="en-US" sz="2400" dirty="0">
                <a:sym typeface="+mn-ea"/>
              </a:rPr>
              <a:t>, </a:t>
            </a:r>
            <a:r>
              <a:rPr lang="en-US" altLang="en-US" sz="2400" dirty="0" err="1">
                <a:sym typeface="+mn-ea"/>
              </a:rPr>
              <a:t>obrazovanja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održivog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razvoja</a:t>
            </a:r>
            <a:r>
              <a:rPr lang="en-US" altLang="en-US" sz="2400" dirty="0">
                <a:sym typeface="+mn-ea"/>
              </a:rPr>
              <a:t>. </a:t>
            </a:r>
            <a:r>
              <a:rPr lang="en-US" altLang="en-US" sz="2400" dirty="0" err="1">
                <a:sym typeface="+mn-ea"/>
              </a:rPr>
              <a:t>Njihov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pristup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odozdo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prema</a:t>
            </a:r>
            <a:r>
              <a:rPr lang="en-US" altLang="en-US" sz="2400" dirty="0">
                <a:sym typeface="+mn-ea"/>
              </a:rPr>
              <a:t> gore koji </a:t>
            </a:r>
            <a:r>
              <a:rPr lang="en-US" altLang="en-US" sz="2400" dirty="0" err="1">
                <a:sym typeface="+mn-ea"/>
              </a:rPr>
              <a:t>kombinira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očuvanje</a:t>
            </a:r>
            <a:r>
              <a:rPr lang="en-US" altLang="en-US" sz="2400" dirty="0">
                <a:sym typeface="+mn-ea"/>
              </a:rPr>
              <a:t> s </a:t>
            </a:r>
            <a:r>
              <a:rPr lang="en-US" altLang="en-US" sz="2400" dirty="0" err="1">
                <a:sym typeface="+mn-ea"/>
              </a:rPr>
              <a:t>održivim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razvojem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uz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uključivanje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lokalnih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zajednica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postaje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sve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popularniji</a:t>
            </a:r>
            <a:r>
              <a:rPr lang="en-US" altLang="en-US" sz="2400" dirty="0">
                <a:sym typeface="+mn-ea"/>
              </a:rPr>
              <a:t>. </a:t>
            </a:r>
            <a:endParaRPr lang="en-US" altLang="en-US" sz="2400" dirty="0"/>
          </a:p>
          <a:p>
            <a:endParaRPr lang="en-U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149218-8B80-6916-B35E-6F425AE5C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59" y="0"/>
            <a:ext cx="2451027" cy="18684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8195-945E-4211-9B19-818EA7A60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1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1517</Words>
  <Application>Microsoft Office PowerPoint</Application>
  <PresentationFormat>Widescreen</PresentationFormat>
  <Paragraphs>149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Tema sustava Office</vt:lpstr>
      <vt:lpstr>Geoparkovi i ranjive kategorije</vt:lpstr>
      <vt:lpstr>Šta je Geopark Geopark je područje sa značajnom geologijom unutar kojeg se nastoji održati razvoj, to uključuje turizam, očuvanje, obrazovanje i istraživanje ne samo geologije, već i drugih relevantnih znanosti.  Cilj Geoparkova Geoparkovi imaju za cilj povezati baštinu zemlje sa svim ostalim aspektima prirodne i kulturne baštine područja, kako bi se promicala svijest o ključnim pitanjima s kojima se suočava društvo u kontekstu dinamičnog planeta na kojem svi živimo.</vt:lpstr>
      <vt:lpstr>Čemu služe geoparkovi???</vt:lpstr>
      <vt:lpstr>PowerPoint Presentation</vt:lpstr>
      <vt:lpstr>16 najvažnijih područja Geoparkova:</vt:lpstr>
      <vt:lpstr>Geofood</vt:lpstr>
      <vt:lpstr>UNESCO-ovi globalni geoparkovi</vt:lpstr>
      <vt:lpstr>Što je UNESCO-ov globalni geopark?</vt:lpstr>
      <vt:lpstr>Uloga UNESCO-ovi globalnih geoparkova</vt:lpstr>
      <vt:lpstr>UNESCO globalni geoparkovi i lokalne zajednice </vt:lpstr>
      <vt:lpstr>Geoparkovi i ranjive grupe stanovništva </vt:lpstr>
      <vt:lpstr>EU i ranjive kategorije</vt:lpstr>
      <vt:lpstr>Mjere EU</vt:lpstr>
      <vt:lpstr>Kako gledamo na ranjivost</vt:lpstr>
      <vt:lpstr>Gdje postoje realne potrebe u ruralnom prostoru</vt:lpstr>
      <vt:lpstr>Rješavanje ruralnog razvoja</vt:lpstr>
      <vt:lpstr>U ovom području svi su u ranjivim kategorijama</vt:lpstr>
      <vt:lpstr>Transdisciplinarnost u rješavanju ruralnih problema</vt:lpstr>
      <vt:lpstr>Geopark kao transdisciplinarno rješenje</vt:lpstr>
      <vt:lpstr>Geoturizam + ruralni razvoj</vt:lpstr>
      <vt:lpstr>Ruralni razvoj i geoturističko planiranje</vt:lpstr>
      <vt:lpstr>Visoka škola i lokalne zajednice u akciji stvaranja novog pristupa ruralnom području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Geoparkovi i ranjive kategorije</dc:title>
  <dc:creator>Albina Saracevic</dc:creator>
  <cp:lastModifiedBy>aida.radielovic</cp:lastModifiedBy>
  <cp:revision>34</cp:revision>
  <dcterms:created xsi:type="dcterms:W3CDTF">2025-06-02T15:25:41Z</dcterms:created>
  <dcterms:modified xsi:type="dcterms:W3CDTF">2025-07-04T08:05:41Z</dcterms:modified>
</cp:coreProperties>
</file>